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1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ED95-33C8-4FC3-8AD4-7F744CCC72AB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118-330E-467C-923F-7F7E72C9EC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ED95-33C8-4FC3-8AD4-7F744CCC72AB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118-330E-467C-923F-7F7E72C9EC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ED95-33C8-4FC3-8AD4-7F744CCC72AB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118-330E-467C-923F-7F7E72C9EC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ED95-33C8-4FC3-8AD4-7F744CCC72AB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118-330E-467C-923F-7F7E72C9EC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ED95-33C8-4FC3-8AD4-7F744CCC72AB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118-330E-467C-923F-7F7E72C9EC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ED95-33C8-4FC3-8AD4-7F744CCC72AB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118-330E-467C-923F-7F7E72C9EC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ED95-33C8-4FC3-8AD4-7F744CCC72AB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118-330E-467C-923F-7F7E72C9EC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ED95-33C8-4FC3-8AD4-7F744CCC72AB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118-330E-467C-923F-7F7E72C9EC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ED95-33C8-4FC3-8AD4-7F744CCC72AB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118-330E-467C-923F-7F7E72C9EC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ED95-33C8-4FC3-8AD4-7F744CCC72AB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118-330E-467C-923F-7F7E72C9EC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2ED95-33C8-4FC3-8AD4-7F744CCC72AB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D5118-330E-467C-923F-7F7E72C9EC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3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2ED95-33C8-4FC3-8AD4-7F744CCC72AB}" type="datetimeFigureOut">
              <a:rPr lang="ru-RU" smtClean="0"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D5118-330E-467C-923F-7F7E72C9EC0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37980"/>
            <a:ext cx="7772400" cy="1470522"/>
          </a:xfrm>
        </p:spPr>
        <p:txBody>
          <a:bodyPr>
            <a:noAutofit/>
          </a:bodyPr>
          <a:lstStyle/>
          <a:p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Суммы 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квадратов</a:t>
            </a:r>
            <a:b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b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арифметика </a:t>
            </a: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остатков</a:t>
            </a:r>
          </a:p>
        </p:txBody>
      </p:sp>
      <p:pic>
        <p:nvPicPr>
          <p:cNvPr id="1026" name="Picture 2" descr="http://elementy.ru/images/eltevents/cem_20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051543"/>
            <a:ext cx="1759525" cy="1530788"/>
          </a:xfrm>
          <a:prstGeom prst="hexagon">
            <a:avLst>
              <a:gd name="adj" fmla="val 29579"/>
              <a:gd name="vf" fmla="val 115470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/>
          <p:nvPr/>
        </p:nvSpPr>
        <p:spPr>
          <a:xfrm>
            <a:off x="166254" y="2583876"/>
            <a:ext cx="8742218" cy="4274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Автор:</a:t>
            </a:r>
            <a:endParaRPr lang="ru-RU" sz="20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r>
              <a:rPr lang="ru-RU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Елисеева </a:t>
            </a:r>
            <a:r>
              <a:rPr lang="ru-RU" sz="2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Анастасия</a:t>
            </a:r>
          </a:p>
          <a:p>
            <a:r>
              <a:rPr lang="ru-RU" sz="2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Клуб Экспериментальной Математики</a:t>
            </a:r>
            <a:endParaRPr lang="ru-RU" sz="20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endParaRPr lang="ru-RU" sz="200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Руководитель:</a:t>
            </a:r>
          </a:p>
          <a:p>
            <a:r>
              <a:rPr lang="ru-RU" sz="2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Георгий </a:t>
            </a:r>
            <a:r>
              <a:rPr lang="ru-RU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Борисович </a:t>
            </a:r>
            <a:r>
              <a:rPr lang="ru-RU" sz="2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Шабат</a:t>
            </a:r>
            <a:endParaRPr lang="ru-RU" sz="20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endParaRPr lang="ru-RU" sz="20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Нечётные числа и суммы квадратов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100445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Во время всех экспериментов мы будем использовать следующую таблицу значений выражения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2000" i="1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de-DE" sz="200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de-DE" sz="2000" i="1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de-DE" sz="200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.</a:t>
                </a:r>
                <a:endParaRPr lang="ru-RU" sz="2000" dirty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1004455"/>
              </a:xfrm>
              <a:blipFill rotWithShape="1">
                <a:blip r:embed="rId2"/>
                <a:stretch>
                  <a:fillRect l="-741" t="-30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33059" y="2701649"/>
          <a:ext cx="6566530" cy="396028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65810"/>
                <a:gridCol w="580072"/>
                <a:gridCol w="580072"/>
                <a:gridCol w="580072"/>
                <a:gridCol w="580072"/>
                <a:gridCol w="580072"/>
                <a:gridCol w="580072"/>
                <a:gridCol w="580072"/>
                <a:gridCol w="580072"/>
                <a:gridCol w="580072"/>
                <a:gridCol w="580072"/>
              </a:tblGrid>
              <a:tr h="3438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i="1" dirty="0" smtClean="0">
                          <a:effectLst/>
                        </a:rPr>
                        <a:t> </a:t>
                      </a:r>
                      <a:r>
                        <a:rPr lang="en-US" sz="3200" b="0" i="1" baseline="-6000" dirty="0" smtClean="0">
                          <a:effectLst/>
                        </a:rPr>
                        <a:t>a</a:t>
                      </a:r>
                      <a:r>
                        <a:rPr lang="en-US" sz="3200" b="0" i="1" baseline="0" dirty="0" smtClean="0">
                          <a:effectLst/>
                        </a:rPr>
                        <a:t>   </a:t>
                      </a:r>
                      <a:r>
                        <a:rPr lang="en-US" sz="3200" b="0" i="1" baseline="25000" dirty="0" smtClean="0">
                          <a:effectLst/>
                        </a:rPr>
                        <a:t>b</a:t>
                      </a:r>
                      <a:endParaRPr lang="ru-RU" sz="3200" b="0" i="1" baseline="25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1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2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3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4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</a:rPr>
                        <a:t>5</a:t>
                      </a:r>
                      <a:endParaRPr lang="ru-RU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</a:rPr>
                        <a:t>6</a:t>
                      </a:r>
                      <a:endParaRPr lang="ru-RU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72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136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effectLst/>
                        </a:rPr>
                        <a:t>7</a:t>
                      </a:r>
                      <a:endParaRPr lang="ru-RU" sz="20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8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163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9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136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144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181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</a:rPr>
                        <a:t>10</a:t>
                      </a:r>
                      <a:endParaRPr lang="ru-RU" sz="20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136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149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163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181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1782" y="270165"/>
            <a:ext cx="8229600" cy="64492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Запишем ряд простых чисел от 3 до 89 и отметим на ней числа из таблицы:</a:t>
            </a:r>
          </a:p>
          <a:p>
            <a:pPr marL="0" indent="0">
              <a:buNone/>
            </a:pPr>
            <a:endParaRPr lang="ru-RU" sz="200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3 </a:t>
            </a:r>
            <a:r>
              <a:rPr lang="ru-RU" sz="2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5</a:t>
            </a:r>
            <a:r>
              <a:rPr lang="ru-RU" sz="2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 7 11 </a:t>
            </a:r>
            <a:r>
              <a:rPr lang="ru-RU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13</a:t>
            </a:r>
            <a:r>
              <a:rPr lang="ru-RU" sz="2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17</a:t>
            </a:r>
            <a:r>
              <a:rPr lang="ru-RU" sz="2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 19 23 </a:t>
            </a:r>
            <a:r>
              <a:rPr lang="ru-RU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29</a:t>
            </a:r>
            <a:r>
              <a:rPr lang="ru-RU" sz="2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 31 </a:t>
            </a:r>
            <a:r>
              <a:rPr lang="ru-RU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37</a:t>
            </a:r>
            <a:r>
              <a:rPr lang="ru-RU" sz="2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41</a:t>
            </a:r>
            <a:r>
              <a:rPr lang="ru-RU" sz="2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 43 47 </a:t>
            </a:r>
            <a:r>
              <a:rPr lang="ru-RU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53</a:t>
            </a:r>
            <a:r>
              <a:rPr lang="ru-RU" sz="2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 59 </a:t>
            </a:r>
            <a:r>
              <a:rPr lang="ru-RU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61</a:t>
            </a:r>
            <a:r>
              <a:rPr lang="ru-RU" sz="2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 67 71 </a:t>
            </a:r>
            <a:r>
              <a:rPr lang="ru-RU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73</a:t>
            </a:r>
            <a:r>
              <a:rPr lang="ru-RU" sz="2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 79 83 </a:t>
            </a:r>
            <a:r>
              <a:rPr lang="ru-RU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89</a:t>
            </a:r>
            <a:r>
              <a:rPr lang="ru-RU" sz="2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 …</a:t>
            </a:r>
          </a:p>
          <a:p>
            <a:pPr marL="0" indent="0">
              <a:buNone/>
            </a:pPr>
            <a:endParaRPr lang="ru-RU" sz="20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Представим выделенные числа ряда в виде следующей суммы:</a:t>
            </a:r>
          </a:p>
          <a:p>
            <a:pPr marL="0" indent="0">
              <a:buNone/>
            </a:pPr>
            <a:r>
              <a:rPr lang="ru-RU" sz="2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5=4*1+1</a:t>
            </a:r>
            <a:endParaRPr lang="ru-RU" sz="20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13=4*3+1</a:t>
            </a:r>
            <a:endParaRPr lang="ru-RU" sz="20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17=4*4+1</a:t>
            </a:r>
          </a:p>
          <a:p>
            <a:pPr marL="0" indent="0">
              <a:buNone/>
            </a:pPr>
            <a:r>
              <a:rPr lang="ru-RU" sz="2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И т.д.</a:t>
            </a:r>
          </a:p>
          <a:p>
            <a:pPr marL="0" indent="0">
              <a:buNone/>
            </a:pPr>
            <a:endParaRPr lang="ru-RU" sz="20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Наблюдение 1:</a:t>
            </a:r>
          </a:p>
          <a:p>
            <a:pPr marL="0" indent="0">
              <a:buNone/>
            </a:pPr>
            <a:r>
              <a:rPr lang="ru-RU" sz="2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Все </a:t>
            </a:r>
            <a:r>
              <a:rPr lang="ru-RU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числа, выделенные в ряде выше, при делении на 4 дают в остатке 1.</a:t>
            </a:r>
          </a:p>
          <a:p>
            <a:pPr marL="0" indent="0">
              <a:buNone/>
            </a:pPr>
            <a:endParaRPr lang="ru-RU" sz="200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0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01782" y="270165"/>
                <a:ext cx="8742218" cy="644928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Теорема. </a:t>
                </a:r>
                <a:r>
                  <a:rPr lang="ru-RU" sz="20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Нечётное число, представимое в виде суммы квадратов, можно представить в виде </a:t>
                </a:r>
                <a:r>
                  <a:rPr lang="ru-RU" sz="2000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выражения 4</a:t>
                </a:r>
                <a:r>
                  <a:rPr lang="ru-RU" sz="2000" i="1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k</a:t>
                </a:r>
                <a:r>
                  <a:rPr lang="ru-RU" sz="2000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+1, </a:t>
                </a:r>
                <a:r>
                  <a:rPr lang="ru-RU" sz="20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где </a:t>
                </a:r>
                <a:r>
                  <a:rPr lang="ru-RU" sz="2000" i="1" dirty="0" err="1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k</a:t>
                </a:r>
                <a:r>
                  <a:rPr lang="ru-RU" sz="2000" dirty="0" err="1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∈N</a:t>
                </a:r>
                <a:endParaRPr lang="ru-RU" sz="20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de-DE" sz="20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ru-RU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Доказательство.</a:t>
                </a:r>
                <a:endParaRPr lang="en-US" sz="2000" dirty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ru-RU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1</a:t>
                </a:r>
                <a:r>
                  <a:rPr lang="ru-RU" sz="2000" dirty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. </a:t>
                </a:r>
                <a:r>
                  <a:rPr lang="ru-RU" sz="2000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Начнём </a:t>
                </a:r>
                <a:r>
                  <a:rPr lang="ru-RU" sz="20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с того, что все числа при делении на 4 дают в остатке 0, 1, 2 или 3.</a:t>
                </a:r>
              </a:p>
              <a:p>
                <a:pPr marL="0" indent="0">
                  <a:buNone/>
                </a:pPr>
                <a:endParaRPr lang="en-US" sz="2000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ru-RU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2.1</a:t>
                </a:r>
                <a:r>
                  <a:rPr lang="ru-RU" sz="2000" dirty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.  </a:t>
                </a:r>
                <a:r>
                  <a:rPr lang="ru-RU" sz="2000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При </a:t>
                </a:r>
                <a:r>
                  <a:rPr lang="ru-RU" sz="20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возведении числа вида 4</a:t>
                </a:r>
                <a:r>
                  <a:rPr lang="ru-RU" sz="2000" i="1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n</a:t>
                </a:r>
                <a:r>
                  <a:rPr lang="ru-RU" sz="20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+1 в квадрат мы получаем </a:t>
                </a:r>
                <a:r>
                  <a:rPr lang="ru-RU" sz="2000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выражение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2000" i="1" smtClean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i="1" dirty="0" smtClean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  <m:t>16</m:t>
                        </m:r>
                        <m:r>
                          <a:rPr lang="ru-RU" sz="2000" i="1" dirty="0" smtClean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de-DE" sz="2000" i="1" smtClean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000" i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mbria Math"/>
                      </a:rPr>
                      <m:t>+8</m:t>
                    </m:r>
                    <m:r>
                      <a:rPr lang="ru-RU" sz="2000" i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mbria Math"/>
                      </a:rPr>
                      <m:t>𝑛</m:t>
                    </m:r>
                    <m:r>
                      <a:rPr lang="ru-RU" sz="2000" i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mbria Math"/>
                      </a:rPr>
                      <m:t>+1</m:t>
                    </m:r>
                  </m:oMath>
                </a14:m>
                <a:r>
                  <a:rPr lang="ru-RU" sz="2000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, </a:t>
                </a:r>
                <a:r>
                  <a:rPr lang="ru-RU" sz="20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что при делении на 4 </a:t>
                </a:r>
                <a:r>
                  <a:rPr lang="ru-RU" sz="2000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даёт </a:t>
                </a:r>
                <a:r>
                  <a:rPr lang="ru-RU" sz="20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остаток 1.</a:t>
                </a:r>
              </a:p>
              <a:p>
                <a:pPr marL="0" indent="0">
                  <a:buNone/>
                </a:pPr>
                <a:r>
                  <a:rPr lang="ru-RU" sz="2000" dirty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2.2. </a:t>
                </a:r>
                <a:r>
                  <a:rPr lang="ru-RU" sz="2000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При </a:t>
                </a:r>
                <a:r>
                  <a:rPr lang="ru-RU" sz="20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возведении числа вида 4</a:t>
                </a:r>
                <a:r>
                  <a:rPr lang="ru-RU" sz="2000" i="1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n</a:t>
                </a:r>
                <a:r>
                  <a:rPr lang="ru-RU" sz="20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+2 в квадрат мы получаем </a:t>
                </a:r>
                <a:r>
                  <a:rPr lang="ru-RU" sz="2000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выражение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2000" i="1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i="1" dirty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  <m:t>16</m:t>
                        </m:r>
                        <m:r>
                          <a:rPr lang="ru-RU" sz="2000" i="1" dirty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de-DE" sz="2000" i="1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000" i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ru-RU" sz="2000" b="0" i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mbria Math"/>
                      </a:rPr>
                      <m:t>16</m:t>
                    </m:r>
                    <m:r>
                      <a:rPr lang="ru-RU" sz="2000" i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mbria Math"/>
                      </a:rPr>
                      <m:t>𝑛</m:t>
                    </m:r>
                    <m:r>
                      <a:rPr lang="ru-RU" sz="2000" i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mbria Math"/>
                      </a:rPr>
                      <m:t>+4</m:t>
                    </m:r>
                  </m:oMath>
                </a14:m>
                <a:r>
                  <a:rPr lang="ru-RU" sz="2000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, </a:t>
                </a:r>
                <a:r>
                  <a:rPr lang="ru-RU" sz="20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что при делении на 4 даёт остаток 0, но значение такого выражения уже не будет нечётным числом.</a:t>
                </a:r>
              </a:p>
              <a:p>
                <a:pPr marL="0" indent="0">
                  <a:buNone/>
                </a:pPr>
                <a:r>
                  <a:rPr lang="ru-RU" sz="2000" dirty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2.3. </a:t>
                </a:r>
                <a:r>
                  <a:rPr lang="ru-RU" sz="2000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При </a:t>
                </a:r>
                <a:r>
                  <a:rPr lang="ru-RU" sz="20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возведении числа вида 4</a:t>
                </a:r>
                <a:r>
                  <a:rPr lang="ru-RU" sz="2000" i="1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k</a:t>
                </a:r>
                <a:r>
                  <a:rPr lang="ru-RU" sz="20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+3 в квадрат мы получаем выражение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2000" i="1" smtClean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000" i="1" dirty="0" smtClean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  <m:t>16</m:t>
                        </m:r>
                        <m:r>
                          <a:rPr lang="ru-RU" sz="2000" i="1" dirty="0" smtClean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de-DE" sz="2000" i="1" smtClean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000" i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en-US" sz="2000" b="0" i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mbria Math"/>
                      </a:rPr>
                      <m:t>24</m:t>
                    </m:r>
                    <m:r>
                      <a:rPr lang="ru-RU" sz="2000" i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mbria Math"/>
                      </a:rPr>
                      <m:t>𝑛</m:t>
                    </m:r>
                    <m:r>
                      <a:rPr lang="ru-RU" sz="2000" i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mbria Math"/>
                      </a:rPr>
                      <m:t>+9</m:t>
                    </m:r>
                  </m:oMath>
                </a14:m>
                <a:r>
                  <a:rPr lang="ru-RU" sz="20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, что при делении на 4 даёт остаток 1.</a:t>
                </a:r>
              </a:p>
              <a:p>
                <a:pPr marL="0" indent="0">
                  <a:buNone/>
                </a:pPr>
                <a:endParaRPr lang="en-US" sz="2000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ru-RU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3</a:t>
                </a:r>
                <a:r>
                  <a:rPr lang="ru-RU" sz="2000" dirty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. </a:t>
                </a:r>
                <a:r>
                  <a:rPr lang="ru-RU" sz="2000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Таким </a:t>
                </a:r>
                <a:r>
                  <a:rPr lang="ru-RU" sz="20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образом, нечётные суммы натуральных квадратов представимы только в виде 4</a:t>
                </a:r>
                <a:r>
                  <a:rPr lang="ru-RU" sz="2000" i="1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k</a:t>
                </a:r>
                <a:r>
                  <a:rPr lang="ru-RU" sz="20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+1, где </a:t>
                </a:r>
                <a:r>
                  <a:rPr lang="ru-RU" sz="2000" i="1" dirty="0" err="1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k</a:t>
                </a:r>
                <a:r>
                  <a:rPr lang="ru-RU" sz="2000" dirty="0" err="1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∈N</a:t>
                </a:r>
                <a:r>
                  <a:rPr lang="ru-RU" sz="20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.</a:t>
                </a:r>
              </a:p>
              <a:p>
                <a:pPr marL="0" indent="0">
                  <a:buNone/>
                </a:pPr>
                <a:endParaRPr lang="ru-RU" sz="2000" dirty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1782" y="270165"/>
                <a:ext cx="8742218" cy="6449289"/>
              </a:xfrm>
              <a:blipFill rotWithShape="1">
                <a:blip r:embed="rId2"/>
                <a:stretch>
                  <a:fillRect l="-767" t="-4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Арифметика остатков и суммы квадратов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59278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00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ru-RU" sz="20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 </a:t>
                </a:r>
                <a:r>
                  <a:rPr lang="ru-RU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— это «арифметика остатков».</a:t>
                </a:r>
              </a:p>
              <a:p>
                <a:pPr marL="0" indent="0">
                  <a:buNone/>
                </a:pPr>
                <a:r>
                  <a:rPr lang="en-US" sz="2000" i="1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p</a:t>
                </a:r>
                <a:r>
                  <a:rPr lang="en-US" sz="20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 </a:t>
                </a:r>
                <a:r>
                  <a:rPr lang="ru-RU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—</a:t>
                </a:r>
                <a:r>
                  <a:rPr lang="en-US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ru-RU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это нечётное простое число.</a:t>
                </a:r>
              </a:p>
              <a:p>
                <a:pPr marL="0" indent="0">
                  <a:buNone/>
                </a:pPr>
                <a:r>
                  <a:rPr lang="ru-RU" sz="2000" i="1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х</a:t>
                </a:r>
                <a:r>
                  <a:rPr lang="ru-RU" sz="20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 </a:t>
                </a:r>
                <a:r>
                  <a:rPr lang="ru-RU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— это число, не превышающее </a:t>
                </a:r>
                <a:r>
                  <a:rPr lang="en-US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p-1</a:t>
                </a:r>
                <a:r>
                  <a:rPr lang="ru-RU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2000" i="1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n</a:t>
                </a:r>
                <a:r>
                  <a:rPr lang="en-US" sz="20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 </a:t>
                </a:r>
                <a:r>
                  <a:rPr lang="ru-RU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— это показатель степени числа </a:t>
                </a:r>
                <a:r>
                  <a:rPr lang="en-US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x.</a:t>
                </a:r>
                <a:endParaRPr lang="ru-RU" sz="2000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ru-RU" sz="20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Первообразные корни 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00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20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 </a:t>
                </a:r>
                <a:r>
                  <a:rPr lang="en-US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— </a:t>
                </a:r>
                <a:r>
                  <a:rPr lang="ru-RU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это значения </a:t>
                </a:r>
                <a:r>
                  <a:rPr lang="en-US" sz="2000" i="1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r>
                  <a:rPr lang="ru-RU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, соответствующие «длинным строкам» в таблицах степеней.</a:t>
                </a:r>
              </a:p>
              <a:p>
                <a:pPr marL="0" indent="0">
                  <a:buNone/>
                </a:pPr>
                <a:r>
                  <a:rPr lang="ru-RU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Пример </a:t>
                </a:r>
                <a:r>
                  <a:rPr lang="ru-RU" sz="20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логарифма 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00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ru-RU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2000" i="1" smtClean="0">
                            <a:ln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</a:ln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n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</a:ln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n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</a:ln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=2</m:t>
                        </m:r>
                      </m:e>
                      <m:sup>
                        <m:r>
                          <a:rPr lang="en-US" sz="2000" b="0" i="1" smtClean="0">
                            <a:ln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</a:ln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ru-RU" sz="2000" dirty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ru-RU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⇔ </a:t>
                </a:r>
                <a:r>
                  <a:rPr lang="en-US" sz="2000" i="1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n</a:t>
                </a:r>
                <a:r>
                  <a:rPr lang="en-US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n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</a:ln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n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</a:ln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sz="2000" b="0" i="1" smtClean="0">
                            <a:ln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</a:ln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n>
                          <a:solidFill>
                            <a:schemeClr val="tx2">
                              <a:lumMod val="50000"/>
                            </a:schemeClr>
                          </a:solidFill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latin typeface="Cambria Math"/>
                      </a:rPr>
                      <m:t>𝑥</m:t>
                    </m:r>
                  </m:oMath>
                </a14:m>
                <a:endParaRPr lang="ru-RU" sz="2000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ru-RU" sz="20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Квадраты 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00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ru-RU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 — это </a:t>
                </a:r>
                <a:r>
                  <a:rPr lang="en-US" sz="2000" i="1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r>
                  <a:rPr lang="ru-RU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-ы, соответствующие чётным логарифмам 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n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</a:ln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n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</a:ln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000" b="0" i="1" smtClean="0">
                            <a:ln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</a:ln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ru-RU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.</a:t>
                </a:r>
              </a:p>
              <a:p>
                <a:pPr marL="0" indent="0">
                  <a:buNone/>
                </a:pPr>
                <a:endParaRPr lang="ru-RU" sz="2000" dirty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592782"/>
              </a:xfrm>
              <a:blipFill rotWithShape="1">
                <a:blip r:embed="rId2"/>
                <a:stretch>
                  <a:fillRect l="-741" t="-5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6317"/>
            <a:ext cx="91440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Арифметика остатков и суммы квадратов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32165" y="741206"/>
                <a:ext cx="8468489" cy="1004455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Исходя из особенностей «арифметики остатков», составим несколько таблиц остатков деления степеней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2000" i="1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de-DE" sz="200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ru-RU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 на </a:t>
                </a:r>
                <a:r>
                  <a:rPr lang="en-US" sz="20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p</a:t>
                </a:r>
                <a:r>
                  <a:rPr lang="en-US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ru-RU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и выпишем все возможные длины строк этих таблиц:</a:t>
                </a:r>
                <a:endParaRPr lang="ru-RU" sz="2000" dirty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2165" y="741206"/>
                <a:ext cx="8468489" cy="1004455"/>
              </a:xfrm>
              <a:blipFill rotWithShape="1">
                <a:blip r:embed="rId2"/>
                <a:stretch>
                  <a:fillRect l="-720" t="-6098" b="-24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73734" y="1672942"/>
          <a:ext cx="1271905" cy="120953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9135"/>
                <a:gridCol w="286385"/>
                <a:gridCol w="286385"/>
              </a:tblGrid>
              <a:tr h="3438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i="1" baseline="-6000" dirty="0" smtClean="0">
                          <a:effectLst/>
                        </a:rPr>
                        <a:t>x</a:t>
                      </a:r>
                      <a:r>
                        <a:rPr lang="ru-RU" sz="3200" i="1" baseline="-6000" dirty="0" smtClean="0">
                          <a:effectLst/>
                        </a:rPr>
                        <a:t>  </a:t>
                      </a:r>
                      <a:r>
                        <a:rPr lang="en-US" sz="3200" i="1" baseline="0" dirty="0" smtClean="0">
                          <a:effectLst/>
                        </a:rPr>
                        <a:t> </a:t>
                      </a:r>
                      <a:r>
                        <a:rPr lang="en-US" sz="3200" i="1" baseline="25000" dirty="0" smtClean="0">
                          <a:effectLst/>
                        </a:rPr>
                        <a:t>n</a:t>
                      </a:r>
                      <a:endParaRPr lang="ru-RU" sz="3200" i="1" baseline="25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32165" y="3132838"/>
          <a:ext cx="1844675" cy="18972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9135"/>
                <a:gridCol w="286385"/>
                <a:gridCol w="286385"/>
                <a:gridCol w="286385"/>
                <a:gridCol w="286385"/>
              </a:tblGrid>
              <a:tr h="3438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3200" b="0" i="1" u="none" strike="noStrike" kern="1200" cap="none" spc="0" normalizeH="0" baseline="-6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3200" b="0" i="1" u="none" strike="noStrike" kern="1200" cap="none" spc="0" normalizeH="0" baseline="-6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0" i="1" u="none" strike="noStrike" kern="1200" cap="none" spc="0" normalizeH="0" baseline="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kumimoji="0" lang="ru-RU" sz="3200" b="0" i="1" u="none" strike="noStrike" kern="1200" cap="none" spc="0" normalizeH="0" baseline="25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kern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362388" y="1658627"/>
          <a:ext cx="2417445" cy="25849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9135"/>
                <a:gridCol w="286385"/>
                <a:gridCol w="286385"/>
                <a:gridCol w="286385"/>
                <a:gridCol w="286385"/>
                <a:gridCol w="286385"/>
                <a:gridCol w="286385"/>
              </a:tblGrid>
              <a:tr h="3438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3200" b="0" i="1" u="none" strike="noStrike" kern="1200" cap="none" spc="0" normalizeH="0" baseline="-6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3200" b="0" i="1" u="none" strike="noStrike" kern="1200" cap="none" spc="0" normalizeH="0" baseline="-6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en-US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0" i="1" u="none" strike="noStrike" kern="1200" cap="none" spc="0" normalizeH="0" baseline="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kumimoji="0" lang="ru-RU" sz="3200" b="0" i="1" u="none" strike="noStrike" kern="1200" cap="none" spc="0" normalizeH="0" baseline="25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kern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032562" y="1625410"/>
          <a:ext cx="3872549" cy="396028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9135"/>
                <a:gridCol w="389573"/>
                <a:gridCol w="286385"/>
                <a:gridCol w="286385"/>
                <a:gridCol w="286385"/>
                <a:gridCol w="389573"/>
                <a:gridCol w="286385"/>
                <a:gridCol w="286385"/>
                <a:gridCol w="286385"/>
                <a:gridCol w="286385"/>
                <a:gridCol w="389573"/>
              </a:tblGrid>
              <a:tr h="3438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sz="3200" b="0" i="1" u="none" strike="noStrike" kern="1200" cap="none" spc="0" normalizeH="0" baseline="-6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kumimoji="0" lang="ru-RU" sz="3200" b="0" i="1" u="none" strike="noStrike" kern="1200" cap="none" spc="0" normalizeH="0" baseline="-6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3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3200" b="0" i="1" u="none" strike="noStrike" kern="1200" cap="none" spc="0" normalizeH="0" baseline="25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kumimoji="0" lang="ru-RU" sz="3200" b="0" i="1" u="none" strike="noStrike" kern="1200" cap="none" spc="0" normalizeH="0" baseline="2500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kern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Объект 2"/>
          <p:cNvSpPr txBox="1"/>
          <p:nvPr/>
        </p:nvSpPr>
        <p:spPr>
          <a:xfrm>
            <a:off x="232165" y="2793397"/>
            <a:ext cx="1440873" cy="502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p=3</a:t>
            </a:r>
            <a:r>
              <a:rPr lang="ru-RU" sz="1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 — 1, 2</a:t>
            </a:r>
            <a:endParaRPr lang="en-US" sz="140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Объект 2"/>
          <p:cNvSpPr txBox="1"/>
          <p:nvPr/>
        </p:nvSpPr>
        <p:spPr>
          <a:xfrm>
            <a:off x="2351911" y="4220420"/>
            <a:ext cx="2438400" cy="502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p=</a:t>
            </a:r>
            <a:r>
              <a:rPr lang="ru-RU" sz="1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7 — 1, 2, 3, 6</a:t>
            </a:r>
            <a:endParaRPr lang="en-US" sz="140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Объект 2"/>
          <p:cNvSpPr txBox="1"/>
          <p:nvPr/>
        </p:nvSpPr>
        <p:spPr>
          <a:xfrm>
            <a:off x="232165" y="4973740"/>
            <a:ext cx="2438400" cy="502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p=</a:t>
            </a:r>
            <a:r>
              <a:rPr lang="ru-RU" sz="1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5 — 1, 2, 4</a:t>
            </a:r>
            <a:endParaRPr lang="en-US" sz="140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Объект 2"/>
          <p:cNvSpPr txBox="1"/>
          <p:nvPr/>
        </p:nvSpPr>
        <p:spPr>
          <a:xfrm>
            <a:off x="5122820" y="5562579"/>
            <a:ext cx="3893128" cy="5022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p=</a:t>
            </a:r>
            <a:r>
              <a:rPr lang="ru-RU" sz="1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11 — 1, 2, 5, 10</a:t>
            </a:r>
            <a:endParaRPr lang="en-US" sz="140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Объект 2"/>
          <p:cNvSpPr txBox="1"/>
          <p:nvPr/>
        </p:nvSpPr>
        <p:spPr>
          <a:xfrm>
            <a:off x="232165" y="5475967"/>
            <a:ext cx="8672946" cy="1510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18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Наблюдение </a:t>
            </a:r>
            <a:r>
              <a:rPr lang="ru-RU" sz="18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ru-RU" sz="18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0" indent="0">
              <a:buFont typeface="Arial" pitchFamily="34" charset="0"/>
              <a:buNone/>
            </a:pPr>
            <a:r>
              <a:rPr lang="ru-RU" sz="1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В любой подобной таблице есть строка, содержащая все ненулевые элементы.</a:t>
            </a:r>
            <a:endParaRPr lang="ru-RU" sz="180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ru-RU" sz="18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Наблюдение 3:</a:t>
            </a:r>
          </a:p>
          <a:p>
            <a:pPr marL="0" indent="0">
              <a:buFont typeface="Arial" pitchFamily="34" charset="0"/>
              <a:buNone/>
            </a:pPr>
            <a:r>
              <a:rPr lang="ru-RU" sz="1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Длины остатков степеней при делении на </a:t>
            </a:r>
            <a:r>
              <a:rPr lang="en-US" sz="1800" i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sz="1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равны делителям числа </a:t>
            </a:r>
            <a:r>
              <a:rPr lang="en-US" sz="1800" i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-1</a:t>
            </a:r>
            <a:r>
              <a:rPr lang="ru-RU" sz="1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.</a:t>
            </a:r>
            <a:endParaRPr lang="ru-RU" sz="18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18311" y="173173"/>
                <a:ext cx="8468489" cy="1004455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sz="2000" dirty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Основываясь</a:t>
                </a:r>
                <a:r>
                  <a:rPr lang="ru-RU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 на результатах предыдущих таблиц, составим таблицы степеней первообразных корней в арифметике остатков</a:t>
                </a:r>
                <a:r>
                  <a:rPr lang="en-US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:r>
                  <a:rPr lang="ru-RU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 и отметим на них </a:t>
                </a:r>
                <a:r>
                  <a:rPr lang="ru-RU" sz="2000" dirty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квадраты 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n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</a:ln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000">
                            <a:ln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</a:ln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2000">
                            <a:ln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</a:ln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ru-RU" sz="20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.</a:t>
                </a:r>
                <a:endParaRPr lang="ru-RU" sz="2000" dirty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ru-RU" sz="2000" dirty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8311" y="173173"/>
                <a:ext cx="8468489" cy="1004455"/>
              </a:xfrm>
              <a:blipFill rotWithShape="1">
                <a:blip r:embed="rId2"/>
                <a:stretch>
                  <a:fillRect l="-792" t="-6061" b="-24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73733" y="1615799"/>
          <a:ext cx="1002729" cy="103153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2898"/>
                <a:gridCol w="679831"/>
              </a:tblGrid>
              <a:tr h="3438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 </a:t>
                      </a:r>
                      <a:r>
                        <a:rPr lang="en-US" sz="1600" i="1" dirty="0" smtClean="0">
                          <a:effectLst/>
                        </a:rPr>
                        <a:t>x</a:t>
                      </a:r>
                      <a:endParaRPr lang="ru-RU" sz="1600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rotWithShape="1">
                      <a:blip r:embed="rId3"/>
                      <a:stretch>
                        <a:fillRect l="-48649" t="-5357" r="-901" b="-223214"/>
                      </a:stretch>
                    </a:blip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32164" y="3047985"/>
          <a:ext cx="1002729" cy="17192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2898"/>
                <a:gridCol w="679831"/>
              </a:tblGrid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blipFill rotWithShape="1">
                      <a:blip r:embed="rId4"/>
                      <a:stretch>
                        <a:fillRect l="-47321" t="-5357" b="-442857"/>
                      </a:stretch>
                    </a:blip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12473" y="1610454"/>
          <a:ext cx="1002729" cy="24069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22898"/>
                <a:gridCol w="679831"/>
              </a:tblGrid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blipFill rotWithShape="1">
                      <a:blip r:embed="rId5"/>
                      <a:stretch>
                        <a:fillRect l="-47321" t="-5357" b="-626786"/>
                      </a:stretch>
                    </a:blip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873437" y="1605305"/>
          <a:ext cx="1069404" cy="37822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9573"/>
                <a:gridCol w="679831"/>
              </a:tblGrid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blipFill rotWithShape="1">
                      <a:blip r:embed="rId6"/>
                      <a:stretch>
                        <a:fillRect l="-57143" t="-3571" b="-1030357"/>
                      </a:stretch>
                    </a:blip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Объект 2"/>
          <p:cNvSpPr txBox="1"/>
          <p:nvPr/>
        </p:nvSpPr>
        <p:spPr>
          <a:xfrm>
            <a:off x="232164" y="1333457"/>
            <a:ext cx="460563" cy="2511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p=3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Объект 2"/>
              <p:cNvSpPr txBox="1">
                <a:spLocks/>
              </p:cNvSpPr>
              <p:nvPr/>
            </p:nvSpPr>
            <p:spPr>
              <a:xfrm>
                <a:off x="232165" y="5167745"/>
                <a:ext cx="8672946" cy="181836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ru-RU" sz="18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Наблюдение 4: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ru-RU" sz="1800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Кол-во квадратов в </a:t>
                </a:r>
                <a:r>
                  <a:rPr lang="ru-RU" sz="18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 </a:t>
                </a:r>
                <a:r>
                  <a:rPr lang="ru-RU" sz="1800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таблицах выше равно (</a:t>
                </a:r>
                <a:r>
                  <a:rPr lang="en-US" sz="1800" i="1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p</a:t>
                </a:r>
                <a:r>
                  <a:rPr lang="en-US" sz="1800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-1)</a:t>
                </a:r>
                <a:r>
                  <a:rPr lang="ru-RU" sz="1800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:2.</a:t>
                </a:r>
                <a:endParaRPr lang="ru-RU" sz="1800" dirty="0" smtClean="0">
                  <a:ln>
                    <a:solidFill>
                      <a:schemeClr val="tx2">
                        <a:lumMod val="50000"/>
                      </a:schemeClr>
                    </a:solidFill>
                  </a:ln>
                  <a:solidFill>
                    <a:schemeClr val="accent1">
                      <a:lumMod val="50000"/>
                    </a:schemeClr>
                  </a:solidFill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ru-RU" sz="1800" dirty="0" smtClean="0">
                    <a:ln>
                      <a:solidFill>
                        <a:schemeClr val="tx2">
                          <a:lumMod val="50000"/>
                        </a:schemeClr>
                      </a:solidFill>
                    </a:ln>
                    <a:solidFill>
                      <a:schemeClr val="accent1">
                        <a:lumMod val="50000"/>
                      </a:schemeClr>
                    </a:solidFill>
                  </a:rPr>
                  <a:t>Наблюдение 5:</a:t>
                </a:r>
              </a:p>
              <a:p>
                <a:pPr marL="0" indent="0">
                  <a:buNone/>
                </a:pPr>
                <a:r>
                  <a:rPr lang="en-US" sz="1800" i="1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p-1</a:t>
                </a:r>
                <a:r>
                  <a:rPr lang="ru-RU" sz="1800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 </a:t>
                </a:r>
                <a:r>
                  <a:rPr lang="ru-RU" sz="18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является квадратом 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1800">
                            <a:ln>
                              <a:solidFill>
                                <a:schemeClr val="bg1"/>
                              </a:solidFill>
                            </a:ln>
                            <a:solidFill>
                              <a:schemeClr val="bg1"/>
                            </a:solidFill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ru-RU" sz="18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, если </a:t>
                </a:r>
                <a:r>
                  <a:rPr lang="en-US" sz="1800" i="1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p</a:t>
                </a:r>
                <a:r>
                  <a:rPr lang="ru-RU" sz="1800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 возможно представить </a:t>
                </a:r>
                <a:r>
                  <a:rPr lang="ru-RU" sz="18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в виде суммы квадратов, то есть </a:t>
                </a:r>
                <a:r>
                  <a:rPr lang="en-US" sz="1800" i="1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p</a:t>
                </a:r>
                <a:r>
                  <a:rPr lang="en-US" sz="1800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=4</a:t>
                </a:r>
                <a:r>
                  <a:rPr lang="en-US" sz="1800" i="1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k</a:t>
                </a:r>
                <a:r>
                  <a:rPr lang="en-US" sz="1800" dirty="0" smtClean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+1</a:t>
                </a:r>
                <a:r>
                  <a:rPr lang="en-US" sz="18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.</a:t>
                </a:r>
                <a:endParaRPr lang="ru-RU" sz="18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Объект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165" y="5167745"/>
                <a:ext cx="8672946" cy="1818369"/>
              </a:xfrm>
              <a:prstGeom prst="rect">
                <a:avLst/>
              </a:prstGeom>
              <a:blipFill rotWithShape="1">
                <a:blip r:embed="rId7"/>
                <a:stretch>
                  <a:fillRect l="-562" t="-16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7041673" y="1584568"/>
          <a:ext cx="1131316" cy="44699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51485"/>
                <a:gridCol w="679831"/>
              </a:tblGrid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blipFill rotWithShape="1">
                      <a:blip r:embed="rId8"/>
                      <a:stretch>
                        <a:fillRect l="-66071" t="-5357" b="-1248214"/>
                      </a:stretch>
                    </a:blip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4384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0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Объект 2"/>
          <p:cNvSpPr txBox="1"/>
          <p:nvPr/>
        </p:nvSpPr>
        <p:spPr>
          <a:xfrm>
            <a:off x="218310" y="2687783"/>
            <a:ext cx="2261654" cy="365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p=</a:t>
            </a:r>
            <a:r>
              <a:rPr lang="ru-RU" sz="1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5=4*1+1</a:t>
            </a:r>
            <a:endParaRPr lang="en-US" sz="140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Объект 2"/>
          <p:cNvSpPr txBox="1"/>
          <p:nvPr/>
        </p:nvSpPr>
        <p:spPr>
          <a:xfrm>
            <a:off x="2812473" y="1343755"/>
            <a:ext cx="460563" cy="25111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p=</a:t>
            </a:r>
            <a:r>
              <a:rPr lang="ru-RU" sz="1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7</a:t>
            </a:r>
            <a:endParaRPr lang="en-US" sz="140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Объект 2"/>
          <p:cNvSpPr txBox="1"/>
          <p:nvPr/>
        </p:nvSpPr>
        <p:spPr>
          <a:xfrm>
            <a:off x="4859582" y="1333454"/>
            <a:ext cx="668382" cy="25626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p=</a:t>
            </a:r>
            <a:r>
              <a:rPr lang="ru-RU" sz="1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11</a:t>
            </a:r>
            <a:endParaRPr lang="en-US" sz="140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Объект 2"/>
          <p:cNvSpPr txBox="1"/>
          <p:nvPr/>
        </p:nvSpPr>
        <p:spPr>
          <a:xfrm>
            <a:off x="7034747" y="1248620"/>
            <a:ext cx="1870364" cy="4207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p=</a:t>
            </a:r>
            <a:r>
              <a:rPr lang="ru-RU" sz="14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13=4*3+1</a:t>
            </a:r>
            <a:endParaRPr lang="en-US" sz="1400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772333"/>
              </p:ext>
            </p:extLst>
          </p:nvPr>
        </p:nvGraphicFramePr>
        <p:xfrm>
          <a:off x="509254" y="1286650"/>
          <a:ext cx="8191401" cy="471957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34110"/>
                <a:gridCol w="610235"/>
                <a:gridCol w="2997327"/>
                <a:gridCol w="3449729"/>
              </a:tblGrid>
              <a:tr h="80606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i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p=</a:t>
                      </a:r>
                      <a:r>
                        <a:rPr lang="en-US" sz="2400" i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en-US" sz="2400" i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en-US" sz="2400" i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+1</a:t>
                      </a:r>
                    </a:p>
                  </a:txBody>
                  <a:tcPr marL="68580" marR="68580" marT="0" marB="0" anchor="ctr"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400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p-</a:t>
                      </a:r>
                      <a:r>
                        <a:rPr lang="en-US" sz="2400" i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ru-RU" sz="2400" i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>
                    <a:blipFill rotWithShape="1">
                      <a:blip r:embed="rId2"/>
                      <a:stretch>
                        <a:fillRect l="-58452" t="-10606" r="-115479" b="-508333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Является ли </a:t>
                      </a:r>
                      <a:r>
                        <a:rPr lang="en-US" sz="2400" i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суммой квадратов? </a:t>
                      </a:r>
                      <a:endParaRPr lang="ru-RU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9135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blipFill rotWithShape="1">
                      <a:blip r:embed="rId2"/>
                      <a:stretch>
                        <a:fillRect l="-137456" t="-228125" r="-177" b="-948438"/>
                      </a:stretch>
                    </a:blipFill>
                  </a:tcPr>
                </a:tc>
              </a:tr>
              <a:tr h="39135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blipFill rotWithShape="1">
                      <a:blip r:embed="rId2"/>
                      <a:stretch>
                        <a:fillRect l="-137456" t="-323077" r="-177" b="-833846"/>
                      </a:stretch>
                    </a:blipFill>
                  </a:tcPr>
                </a:tc>
              </a:tr>
              <a:tr h="39135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>
                    <a:blipFill rotWithShape="1">
                      <a:blip r:embed="rId2"/>
                      <a:stretch>
                        <a:fillRect l="-137456" t="-429688" r="-177" b="-746875"/>
                      </a:stretch>
                    </a:blipFill>
                  </a:tcPr>
                </a:tc>
              </a:tr>
              <a:tr h="39135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>
                    <a:blipFill rotWithShape="1">
                      <a:blip r:embed="rId2"/>
                      <a:stretch>
                        <a:fillRect l="-137456" t="-529688" r="-177" b="-646875"/>
                      </a:stretch>
                    </a:blipFill>
                  </a:tcPr>
                </a:tc>
              </a:tr>
              <a:tr h="39135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>
                    <a:blipFill rotWithShape="1">
                      <a:blip r:embed="rId2"/>
                      <a:stretch>
                        <a:fillRect l="-137456" t="-629688" r="-177" b="-546875"/>
                      </a:stretch>
                    </a:blipFill>
                  </a:tcPr>
                </a:tc>
              </a:tr>
              <a:tr h="39135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blipFill rotWithShape="1">
                      <a:blip r:embed="rId2"/>
                      <a:stretch>
                        <a:fillRect l="-137456" t="-729688" r="-177" b="-446875"/>
                      </a:stretch>
                    </a:blipFill>
                  </a:tcPr>
                </a:tc>
              </a:tr>
              <a:tr h="39135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52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blipFill rotWithShape="1">
                      <a:blip r:embed="rId2"/>
                      <a:stretch>
                        <a:fillRect l="-137456" t="-829688" r="-177" b="-346875"/>
                      </a:stretch>
                    </a:blipFill>
                  </a:tcPr>
                </a:tc>
              </a:tr>
              <a:tr h="39135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61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>
                    <a:blipFill rotWithShape="1">
                      <a:blip r:embed="rId2"/>
                      <a:stretch>
                        <a:fillRect l="-137456" t="-915385" r="-177" b="-241538"/>
                      </a:stretch>
                    </a:blipFill>
                  </a:tcPr>
                </a:tc>
              </a:tr>
              <a:tr h="39135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73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blipFill rotWithShape="1">
                      <a:blip r:embed="rId2"/>
                      <a:stretch>
                        <a:fillRect l="-137456" t="-1031250" r="-177" b="-145313"/>
                      </a:stretch>
                    </a:blipFill>
                  </a:tcPr>
                </a:tc>
              </a:tr>
              <a:tr h="39135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89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88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>
                    <a:blipFill rotWithShape="1">
                      <a:blip r:embed="rId2"/>
                      <a:stretch>
                        <a:fillRect l="-137456" t="-1131250" r="-177" b="-45313"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311" y="173173"/>
            <a:ext cx="8468489" cy="1004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</a:rPr>
              <a:t>И в завершение, составим таблицу, подтверждающую доказанную теорему и Наблюдение 5.</a:t>
            </a:r>
            <a:endParaRPr lang="ru-RU" sz="20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0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965</Words>
  <Application>Microsoft Office PowerPoint</Application>
  <PresentationFormat>Экран (4:3)</PresentationFormat>
  <Paragraphs>433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Суммы квадратов и арифметика остатков</vt:lpstr>
      <vt:lpstr>Нечётные числа и суммы квадратов</vt:lpstr>
      <vt:lpstr>Презентация PowerPoint</vt:lpstr>
      <vt:lpstr>Презентация PowerPoint</vt:lpstr>
      <vt:lpstr>Арифметика остатков и суммы квадратов</vt:lpstr>
      <vt:lpstr>Арифметика остатков и суммы квадратов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Freeman</dc:creator>
  <cp:lastModifiedBy>Freeman</cp:lastModifiedBy>
  <cp:revision>30</cp:revision>
  <dcterms:created xsi:type="dcterms:W3CDTF">2017-04-23T16:31:00Z</dcterms:created>
  <dcterms:modified xsi:type="dcterms:W3CDTF">2017-05-18T14:35:19Z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1049-10.1.0.5490</vt:lpwstr>
  </property>
</Properties>
</file>