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34988"/>
            <a:ext cx="7772400" cy="1470025"/>
          </a:xfrm>
        </p:spPr>
        <p:txBody>
          <a:bodyPr/>
          <a:lstStyle/>
          <a:p>
            <a:r>
              <a:rPr lang="en-US" b="1" dirty="0"/>
              <a:t>Sir Walter </a:t>
            </a:r>
            <a:r>
              <a:rPr lang="en-US" b="1" dirty="0" smtClean="0"/>
              <a:t>Scott</a:t>
            </a:r>
            <a:br>
              <a:rPr lang="en-US" b="1" dirty="0" smtClean="0"/>
            </a:br>
            <a:r>
              <a:rPr lang="en-US" sz="2800" b="1" dirty="0" smtClean="0"/>
              <a:t>1771 - 1832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864" y="2001117"/>
            <a:ext cx="3854921" cy="4610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200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FIRE </a:t>
            </a:r>
            <a:r>
              <a:rPr lang="en-US" dirty="0" smtClean="0"/>
              <a:t>KING </a:t>
            </a:r>
            <a:r>
              <a:rPr lang="ru-RU" dirty="0" smtClean="0"/>
              <a:t>     </a:t>
            </a:r>
            <a:r>
              <a:rPr lang="ru-RU" sz="3600" dirty="0" smtClean="0"/>
              <a:t>Перевод </a:t>
            </a:r>
            <a:r>
              <a:rPr lang="ru-RU" sz="3600" dirty="0" err="1" smtClean="0"/>
              <a:t>В.П.Бетаки</a:t>
            </a:r>
            <a:r>
              <a:rPr lang="en-US" sz="3600" dirty="0" smtClean="0"/>
              <a:t> </a:t>
            </a: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0" y="1556793"/>
            <a:ext cx="4860032" cy="453650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600" dirty="0"/>
              <a:t>Bold knights and fair dames, to my harp give an ear,</a:t>
            </a:r>
            <a:endParaRPr lang="ru-RU" sz="3600" dirty="0"/>
          </a:p>
          <a:p>
            <a:pPr marL="0" indent="0">
              <a:buNone/>
            </a:pPr>
            <a:r>
              <a:rPr lang="en-US" sz="3600" dirty="0"/>
              <a:t>Of love, and of war, and of wonder to hear,</a:t>
            </a:r>
            <a:endParaRPr lang="ru-RU" sz="3600" dirty="0"/>
          </a:p>
          <a:p>
            <a:pPr marL="0" indent="0">
              <a:buNone/>
            </a:pPr>
            <a:r>
              <a:rPr lang="en-US" sz="3600" dirty="0"/>
              <a:t>And you haply may sigh in the midst of your glee</a:t>
            </a:r>
            <a:endParaRPr lang="ru-RU" sz="3600" dirty="0"/>
          </a:p>
          <a:p>
            <a:pPr marL="0" indent="0">
              <a:buNone/>
            </a:pPr>
            <a:r>
              <a:rPr lang="en-US" sz="3600" dirty="0"/>
              <a:t>At the tale of Count Albert and fair Rosalie.        </a:t>
            </a:r>
            <a:endParaRPr lang="ru-RU" sz="3600" dirty="0"/>
          </a:p>
          <a:p>
            <a:pPr marL="0" indent="0">
              <a:buNone/>
            </a:pPr>
            <a:r>
              <a:rPr lang="en-US" sz="3600" dirty="0"/>
              <a:t> </a:t>
            </a:r>
            <a:endParaRPr lang="ru-RU" sz="3600" dirty="0"/>
          </a:p>
          <a:p>
            <a:pPr marL="0" indent="0">
              <a:buNone/>
            </a:pPr>
            <a:r>
              <a:rPr lang="en-US" sz="3600" dirty="0"/>
              <a:t>O see you that castle, so strong and so high</a:t>
            </a:r>
            <a:r>
              <a:rPr lang="en-US" sz="3600" dirty="0" smtClean="0"/>
              <a:t>?</a:t>
            </a:r>
            <a:endParaRPr lang="ru-RU" sz="3600" dirty="0"/>
          </a:p>
          <a:p>
            <a:pPr marL="0" indent="0">
              <a:buNone/>
            </a:pPr>
            <a:r>
              <a:rPr lang="en-US" sz="3600" dirty="0"/>
              <a:t>And see you that lady, the tear in her eye?</a:t>
            </a:r>
            <a:endParaRPr lang="ru-RU" sz="3600" dirty="0"/>
          </a:p>
          <a:p>
            <a:pPr marL="0" indent="0">
              <a:buNone/>
            </a:pPr>
            <a:r>
              <a:rPr lang="en-US" sz="3600" dirty="0"/>
              <a:t>And see you that palmer, from Palestine’s land,</a:t>
            </a:r>
            <a:endParaRPr lang="ru-RU" sz="3600" dirty="0"/>
          </a:p>
          <a:p>
            <a:pPr marL="0" indent="0">
              <a:buNone/>
            </a:pPr>
            <a:r>
              <a:rPr lang="en-US" sz="3600" dirty="0"/>
              <a:t>The shell on his hat, and that staff in his hand</a:t>
            </a:r>
            <a:r>
              <a:rPr lang="en-US" sz="3600" dirty="0" smtClean="0"/>
              <a:t>?</a:t>
            </a:r>
            <a:endParaRPr lang="ru-RU" sz="3600" dirty="0"/>
          </a:p>
          <a:p>
            <a:pPr marL="0" indent="0">
              <a:buNone/>
            </a:pPr>
            <a:r>
              <a:rPr lang="en-US" sz="3600" dirty="0"/>
              <a:t> </a:t>
            </a:r>
            <a:endParaRPr lang="ru-RU" sz="3600" dirty="0"/>
          </a:p>
          <a:p>
            <a:pPr marL="0" indent="0">
              <a:buNone/>
            </a:pPr>
            <a:r>
              <a:rPr lang="en-US" sz="3600" dirty="0"/>
              <a:t>--“Now palmer, grey palmer, O tell unto me</a:t>
            </a:r>
            <a:endParaRPr lang="ru-RU" sz="3600" dirty="0"/>
          </a:p>
          <a:p>
            <a:pPr marL="0" indent="0">
              <a:buNone/>
            </a:pPr>
            <a:r>
              <a:rPr lang="en-US" sz="3600" dirty="0"/>
              <a:t>“What news bring you home from the Holy </a:t>
            </a:r>
            <a:r>
              <a:rPr lang="en-US" sz="3600" dirty="0" err="1"/>
              <a:t>Countrie</a:t>
            </a:r>
            <a:r>
              <a:rPr lang="en-US" sz="3600" dirty="0" smtClean="0"/>
              <a:t>;</a:t>
            </a:r>
            <a:endParaRPr lang="ru-RU" sz="3600" dirty="0"/>
          </a:p>
          <a:p>
            <a:pPr marL="0" indent="0">
              <a:buNone/>
            </a:pPr>
            <a:r>
              <a:rPr lang="en-US" sz="3600" dirty="0"/>
              <a:t>“And how goes the warfare by </a:t>
            </a:r>
            <a:r>
              <a:rPr lang="en-US" sz="3600" dirty="0" err="1"/>
              <a:t>Gallilee’s</a:t>
            </a:r>
            <a:r>
              <a:rPr lang="en-US" sz="3600" dirty="0"/>
              <a:t> strand,</a:t>
            </a:r>
            <a:endParaRPr lang="ru-RU" sz="3600" dirty="0"/>
          </a:p>
          <a:p>
            <a:pPr marL="0" indent="0">
              <a:buNone/>
            </a:pPr>
            <a:r>
              <a:rPr lang="en-US" sz="3600" dirty="0"/>
              <a:t>“And how fare our nobles, the flower of the land?”</a:t>
            </a:r>
            <a:r>
              <a:rPr lang="en-US" dirty="0"/>
              <a:t>				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788024" y="1556792"/>
            <a:ext cx="4536504" cy="432048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3600" dirty="0"/>
              <a:t>Внемлите, о дамы и рыцари, мне.</a:t>
            </a:r>
          </a:p>
          <a:p>
            <a:pPr marL="0" indent="0">
              <a:buNone/>
            </a:pPr>
            <a:r>
              <a:rPr lang="ru-RU" sz="3600" dirty="0" smtClean="0"/>
              <a:t>Вам </a:t>
            </a:r>
            <a:r>
              <a:rPr lang="ru-RU" sz="3600" dirty="0"/>
              <a:t>арфа споет о любви и войне,</a:t>
            </a:r>
          </a:p>
          <a:p>
            <a:pPr marL="0" indent="0">
              <a:buNone/>
            </a:pPr>
            <a:r>
              <a:rPr lang="ru-RU" sz="3600" dirty="0" smtClean="0"/>
              <a:t>Чтоб </a:t>
            </a:r>
            <a:r>
              <a:rPr lang="ru-RU" sz="3600" dirty="0"/>
              <a:t>грустные струны до вас донесли</a:t>
            </a:r>
          </a:p>
          <a:p>
            <a:pPr marL="0" indent="0">
              <a:buNone/>
            </a:pPr>
            <a:r>
              <a:rPr lang="ru-RU" sz="3600" dirty="0" smtClean="0"/>
              <a:t>Преданье </a:t>
            </a:r>
            <a:r>
              <a:rPr lang="ru-RU" sz="3600" dirty="0"/>
              <a:t>об </a:t>
            </a:r>
            <a:r>
              <a:rPr lang="ru-RU" sz="3600" dirty="0" err="1"/>
              <a:t>Элберте</a:t>
            </a:r>
            <a:r>
              <a:rPr lang="ru-RU" sz="3600" dirty="0"/>
              <a:t> и Розали.</a:t>
            </a:r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r>
              <a:rPr lang="ru-RU" sz="3600" dirty="0" smtClean="0"/>
              <a:t>Вот </a:t>
            </a:r>
            <a:r>
              <a:rPr lang="ru-RU" sz="3600" dirty="0"/>
              <a:t>замок в горах на утесе крутом,</a:t>
            </a:r>
          </a:p>
          <a:p>
            <a:pPr marL="0" indent="0">
              <a:buNone/>
            </a:pPr>
            <a:r>
              <a:rPr lang="ru-RU" sz="3600" dirty="0" smtClean="0"/>
              <a:t>И </a:t>
            </a:r>
            <a:r>
              <a:rPr lang="ru-RU" sz="3600" dirty="0"/>
              <a:t>с посохом длинным стоит под окном</a:t>
            </a:r>
          </a:p>
          <a:p>
            <a:pPr marL="0" indent="0">
              <a:buNone/>
            </a:pPr>
            <a:r>
              <a:rPr lang="ru-RU" sz="3600" dirty="0" smtClean="0"/>
              <a:t>В </a:t>
            </a:r>
            <a:r>
              <a:rPr lang="ru-RU" sz="3600" dirty="0"/>
              <a:t>плаще пропыленном седой пилигрим.</a:t>
            </a:r>
          </a:p>
          <a:p>
            <a:pPr marL="0" indent="0">
              <a:buNone/>
            </a:pPr>
            <a:r>
              <a:rPr lang="ru-RU" sz="3600" dirty="0" smtClean="0"/>
              <a:t>Прекрасная </a:t>
            </a:r>
            <a:r>
              <a:rPr lang="ru-RU" sz="3600" dirty="0"/>
              <a:t>леди в слезах перед ним.</a:t>
            </a:r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r>
              <a:rPr lang="ru-RU" sz="3600" dirty="0" smtClean="0"/>
              <a:t>"</a:t>
            </a:r>
            <a:r>
              <a:rPr lang="ru-RU" sz="3600" dirty="0"/>
              <a:t>Скажи мне, скажи мне, о странник седой,</a:t>
            </a:r>
          </a:p>
          <a:p>
            <a:pPr marL="0" indent="0">
              <a:buNone/>
            </a:pPr>
            <a:r>
              <a:rPr lang="ru-RU" sz="3600" dirty="0" smtClean="0"/>
              <a:t>Давно </a:t>
            </a:r>
            <a:r>
              <a:rPr lang="ru-RU" sz="3600" dirty="0"/>
              <a:t>ли ты был в Палестине святой?</a:t>
            </a:r>
          </a:p>
          <a:p>
            <a:pPr marL="0" indent="0">
              <a:buNone/>
            </a:pPr>
            <a:r>
              <a:rPr lang="ru-RU" sz="3600" dirty="0" smtClean="0"/>
              <a:t>Какие </a:t>
            </a:r>
            <a:r>
              <a:rPr lang="ru-RU" sz="3600" dirty="0"/>
              <a:t>ты вести принес нам с войны?</a:t>
            </a:r>
          </a:p>
          <a:p>
            <a:pPr marL="0" indent="0">
              <a:buNone/>
            </a:pPr>
            <a:r>
              <a:rPr lang="ru-RU" sz="3600" dirty="0" smtClean="0"/>
              <a:t>Что </a:t>
            </a:r>
            <a:r>
              <a:rPr lang="ru-RU" sz="3600" dirty="0"/>
              <a:t>рыцари наши, цвет нашей страны?"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972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747464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138" y="620688"/>
            <a:ext cx="5328592" cy="604867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900" dirty="0"/>
              <a:t>--“O well goes the warfare by </a:t>
            </a:r>
            <a:r>
              <a:rPr lang="en-US" sz="2900" dirty="0" err="1"/>
              <a:t>Gallilee’s</a:t>
            </a:r>
            <a:r>
              <a:rPr lang="en-US" sz="2900" dirty="0"/>
              <a:t> wave,</a:t>
            </a:r>
          </a:p>
          <a:p>
            <a:pPr marL="0" indent="0">
              <a:buNone/>
            </a:pPr>
            <a:r>
              <a:rPr lang="en-US" sz="2900" dirty="0"/>
              <a:t>“For Gilead, and </a:t>
            </a:r>
            <a:r>
              <a:rPr lang="en-US" sz="2900" dirty="0" err="1"/>
              <a:t>Nablous</a:t>
            </a:r>
            <a:r>
              <a:rPr lang="en-US" sz="2900" dirty="0"/>
              <a:t>, and Ramah we have,</a:t>
            </a:r>
          </a:p>
          <a:p>
            <a:pPr marL="0" indent="0">
              <a:buNone/>
            </a:pPr>
            <a:r>
              <a:rPr lang="en-US" sz="2900" dirty="0"/>
              <a:t>“And well fare our nobles by Mount </a:t>
            </a:r>
            <a:r>
              <a:rPr lang="en-US" sz="2900" dirty="0" err="1"/>
              <a:t>Libanon</a:t>
            </a:r>
            <a:r>
              <a:rPr lang="en-US" sz="2900" dirty="0"/>
              <a:t>,	</a:t>
            </a:r>
          </a:p>
          <a:p>
            <a:pPr marL="0" indent="0">
              <a:buNone/>
            </a:pPr>
            <a:r>
              <a:rPr lang="en-US" sz="2900" dirty="0"/>
              <a:t>“For the Heathen have lost, and the Christians have won</a:t>
            </a:r>
            <a:r>
              <a:rPr lang="en-US" sz="2900" dirty="0" smtClean="0"/>
              <a:t>.”</a:t>
            </a:r>
            <a:endParaRPr lang="en-US" sz="2900" dirty="0"/>
          </a:p>
          <a:p>
            <a:pPr marL="0" indent="0">
              <a:buNone/>
            </a:pPr>
            <a:r>
              <a:rPr lang="en-US" sz="2900" dirty="0"/>
              <a:t> </a:t>
            </a:r>
          </a:p>
          <a:p>
            <a:pPr marL="0" indent="0">
              <a:buNone/>
            </a:pPr>
            <a:r>
              <a:rPr lang="en-US" sz="2900" dirty="0"/>
              <a:t>A rich chain of gold mid her ringlets there hung;</a:t>
            </a:r>
          </a:p>
          <a:p>
            <a:pPr marL="0" indent="0">
              <a:buNone/>
            </a:pPr>
            <a:r>
              <a:rPr lang="en-US" sz="2900" dirty="0"/>
              <a:t>That Chain o’er the palmer’s grey locks has she flung;</a:t>
            </a:r>
          </a:p>
          <a:p>
            <a:pPr marL="0" indent="0">
              <a:buNone/>
            </a:pPr>
            <a:r>
              <a:rPr lang="en-US" sz="2900" dirty="0"/>
              <a:t>“—Oh! palmer, grey palmer, this chain be thy fee,</a:t>
            </a:r>
          </a:p>
          <a:p>
            <a:pPr marL="0" indent="0">
              <a:buNone/>
            </a:pPr>
            <a:r>
              <a:rPr lang="en-US" sz="2900" dirty="0"/>
              <a:t>“For the news thou hast brought from the East </a:t>
            </a:r>
            <a:r>
              <a:rPr lang="en-US" sz="2900" dirty="0" err="1"/>
              <a:t>Countrie</a:t>
            </a:r>
            <a:r>
              <a:rPr lang="en-US" sz="2900" dirty="0" smtClean="0"/>
              <a:t>.</a:t>
            </a:r>
            <a:endParaRPr lang="en-US" sz="2900" dirty="0"/>
          </a:p>
          <a:p>
            <a:pPr marL="0" indent="0">
              <a:buNone/>
            </a:pPr>
            <a:r>
              <a:rPr lang="en-US" sz="2900" dirty="0"/>
              <a:t> </a:t>
            </a:r>
          </a:p>
          <a:p>
            <a:pPr marL="0" indent="0">
              <a:buNone/>
            </a:pPr>
            <a:r>
              <a:rPr lang="en-US" sz="2900" dirty="0"/>
              <a:t>“And palmer, good palmer, by </a:t>
            </a:r>
            <a:r>
              <a:rPr lang="en-US" sz="2900" dirty="0" err="1"/>
              <a:t>Gallilee’s</a:t>
            </a:r>
            <a:r>
              <a:rPr lang="en-US" sz="2900" dirty="0"/>
              <a:t> wave,</a:t>
            </a:r>
          </a:p>
          <a:p>
            <a:pPr marL="0" indent="0">
              <a:buNone/>
            </a:pPr>
            <a:r>
              <a:rPr lang="en-US" sz="2900" dirty="0"/>
              <a:t>“O saw ye Count Albert, the gentle and brave?</a:t>
            </a:r>
          </a:p>
          <a:p>
            <a:pPr marL="0" indent="0">
              <a:buNone/>
            </a:pPr>
            <a:r>
              <a:rPr lang="en-US" sz="2900" dirty="0"/>
              <a:t>“When the Crescent went back, and the Red-cross </a:t>
            </a:r>
            <a:r>
              <a:rPr lang="en-US" sz="2900" dirty="0" err="1"/>
              <a:t>rush’d</a:t>
            </a:r>
            <a:r>
              <a:rPr lang="en-US" sz="2900" dirty="0"/>
              <a:t> on,</a:t>
            </a:r>
          </a:p>
          <a:p>
            <a:pPr marL="0" indent="0">
              <a:buNone/>
            </a:pPr>
            <a:r>
              <a:rPr lang="en-US" sz="2900" dirty="0"/>
              <a:t>“O saw ye him foremost on Mount </a:t>
            </a:r>
            <a:r>
              <a:rPr lang="en-US" sz="2900" dirty="0" err="1"/>
              <a:t>Libanon</a:t>
            </a:r>
            <a:r>
              <a:rPr lang="en-US" sz="2900" dirty="0" smtClean="0"/>
              <a:t>?”—</a:t>
            </a:r>
          </a:p>
          <a:p>
            <a:pPr marL="0" indent="0">
              <a:buNone/>
            </a:pPr>
            <a:endParaRPr lang="en-US" sz="2900" dirty="0" smtClean="0"/>
          </a:p>
          <a:p>
            <a:pPr marL="0" indent="0">
              <a:buNone/>
            </a:pPr>
            <a:r>
              <a:rPr lang="en-US" sz="2900" dirty="0"/>
              <a:t>--“O lady, fair lady, the tree green it grows,		</a:t>
            </a:r>
          </a:p>
          <a:p>
            <a:pPr marL="0" indent="0">
              <a:buNone/>
            </a:pPr>
            <a:r>
              <a:rPr lang="en-US" sz="2900" dirty="0"/>
              <a:t>“O lady, fair lady, the stream pure it flows,</a:t>
            </a:r>
          </a:p>
          <a:p>
            <a:pPr marL="0" indent="0">
              <a:buNone/>
            </a:pPr>
            <a:r>
              <a:rPr lang="en-US" sz="2900" dirty="0"/>
              <a:t>“Your castle stands strong, and your hopes soar on high,</a:t>
            </a:r>
          </a:p>
          <a:p>
            <a:pPr marL="0" indent="0">
              <a:buNone/>
            </a:pPr>
            <a:r>
              <a:rPr lang="en-US" sz="2900" dirty="0"/>
              <a:t>“But lady, fair lady, all blossoms to die.</a:t>
            </a:r>
          </a:p>
          <a:p>
            <a:pPr marL="0" indent="0">
              <a:buNone/>
            </a:pPr>
            <a:r>
              <a:rPr lang="en-US" sz="2900" dirty="0"/>
              <a:t> </a:t>
            </a:r>
          </a:p>
          <a:p>
            <a:pPr marL="0" indent="0">
              <a:buNone/>
            </a:pPr>
            <a:r>
              <a:rPr lang="en-US" sz="2900" dirty="0"/>
              <a:t>“The green boughs they wither, the thunderbolt falls,</a:t>
            </a:r>
          </a:p>
          <a:p>
            <a:pPr marL="0" indent="0">
              <a:buNone/>
            </a:pPr>
            <a:r>
              <a:rPr lang="en-US" sz="2900" dirty="0"/>
              <a:t>“It leaves of your castle but Levin-scorched walls,	</a:t>
            </a:r>
          </a:p>
          <a:p>
            <a:pPr marL="0" indent="0">
              <a:buNone/>
            </a:pPr>
            <a:r>
              <a:rPr lang="en-US" sz="2900" dirty="0"/>
              <a:t>“The pure stream runs muddy, the gay hope is gone,</a:t>
            </a:r>
          </a:p>
          <a:p>
            <a:pPr marL="0" indent="0">
              <a:buNone/>
            </a:pPr>
            <a:r>
              <a:rPr lang="en-US" sz="2900" dirty="0"/>
              <a:t>“Count Albert is taken on Mount </a:t>
            </a:r>
            <a:r>
              <a:rPr lang="en-US" sz="2900" dirty="0" err="1"/>
              <a:t>Libanon</a:t>
            </a:r>
            <a:r>
              <a:rPr lang="en-US" sz="2900" dirty="0"/>
              <a:t>.”</a:t>
            </a:r>
            <a:r>
              <a:rPr lang="en-US" dirty="0"/>
              <a:t>	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83968" y="620688"/>
            <a:ext cx="4860032" cy="5904656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1600" dirty="0" smtClean="0"/>
              <a:t>                  </a:t>
            </a:r>
            <a:r>
              <a:rPr lang="ru-RU" sz="1600" dirty="0" smtClean="0"/>
              <a:t> </a:t>
            </a:r>
            <a:r>
              <a:rPr lang="ru-RU" sz="1600" dirty="0"/>
              <a:t>"Земля галилейская в наших руках,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А рыцари бьются в ливанских горах.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Султан навсегда </a:t>
            </a:r>
            <a:r>
              <a:rPr lang="ru-RU" sz="1600" dirty="0" err="1"/>
              <a:t>Галаад</a:t>
            </a:r>
            <a:r>
              <a:rPr lang="ru-RU" sz="1600" dirty="0"/>
              <a:t> потерял.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Померк полумесяц, и крест воссиял!"</a:t>
            </a:r>
          </a:p>
          <a:p>
            <a:pPr marL="0" indent="0">
              <a:lnSpc>
                <a:spcPct val="80000"/>
              </a:lnSpc>
              <a:buNone/>
            </a:pPr>
            <a:endParaRPr lang="ru-RU" sz="1600" dirty="0"/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Она золотую цепочку сняла,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Она пилигриму ее отдала: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"Возьми же, возьми же, о странник седой,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За добрые вести о битве святой.</a:t>
            </a:r>
          </a:p>
          <a:p>
            <a:pPr marL="0" indent="0">
              <a:lnSpc>
                <a:spcPct val="80000"/>
              </a:lnSpc>
              <a:buNone/>
            </a:pPr>
            <a:endParaRPr lang="ru-RU" sz="1600" dirty="0"/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Возьми и скажи мне, седой пилигрим,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Где славный граф </a:t>
            </a:r>
            <a:r>
              <a:rPr lang="ru-RU" sz="1600" dirty="0" err="1"/>
              <a:t>Элберт</a:t>
            </a:r>
            <a:r>
              <a:rPr lang="ru-RU" sz="1600" dirty="0"/>
              <a:t>? Встречался </a:t>
            </a:r>
            <a:r>
              <a:rPr lang="ru-RU" sz="1600" dirty="0" smtClean="0"/>
              <a:t>ты</a:t>
            </a:r>
            <a:r>
              <a:rPr lang="en-US" sz="1600" dirty="0" smtClean="0"/>
              <a:t> </a:t>
            </a:r>
            <a:r>
              <a:rPr lang="ru-RU" sz="1600" dirty="0" smtClean="0"/>
              <a:t>с </a:t>
            </a:r>
            <a:r>
              <a:rPr lang="en-US" sz="1600" dirty="0" smtClean="0"/>
              <a:t>                           	 		             </a:t>
            </a:r>
            <a:r>
              <a:rPr lang="ru-RU" sz="1600" dirty="0" smtClean="0"/>
              <a:t>ним</a:t>
            </a:r>
            <a:r>
              <a:rPr lang="ru-RU" sz="1600" dirty="0"/>
              <a:t>?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Наверно, он первым в ту битву вступал,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Где пал полумесяц и крест воссиял?"</a:t>
            </a:r>
          </a:p>
          <a:p>
            <a:pPr marL="0" indent="0">
              <a:lnSpc>
                <a:spcPct val="80000"/>
              </a:lnSpc>
              <a:buNone/>
            </a:pPr>
            <a:endParaRPr lang="ru-RU" sz="1600" dirty="0"/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"О леди, дуб зелен, покуда растет;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Ручей так прозрачен, покуда течет.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Ваш замок незыблем и горды мечты,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Но, леди, все бренно, все вянут цветы!</a:t>
            </a:r>
          </a:p>
          <a:p>
            <a:pPr marL="0" indent="0">
              <a:lnSpc>
                <a:spcPct val="80000"/>
              </a:lnSpc>
              <a:buNone/>
            </a:pPr>
            <a:endParaRPr lang="ru-RU" sz="1600" dirty="0"/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Иссушат морозы листву на ветвях,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И молния стены повергнет во прах,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Ручей замутится, поблекнет мечта...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В плену у султана защитник креста".</a:t>
            </a:r>
          </a:p>
        </p:txBody>
      </p:sp>
    </p:spTree>
    <p:extLst>
      <p:ext uri="{BB962C8B-B14F-4D97-AF65-F5344CB8AC3E}">
        <p14:creationId xmlns:p14="http://schemas.microsoft.com/office/powerpoint/2010/main" val="416757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747464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88640"/>
            <a:ext cx="5256584" cy="66693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400" dirty="0"/>
              <a:t>O she’s </a:t>
            </a:r>
            <a:r>
              <a:rPr lang="en-US" sz="6400" dirty="0" err="1"/>
              <a:t>ta’en</a:t>
            </a:r>
            <a:r>
              <a:rPr lang="en-US" sz="6400" dirty="0"/>
              <a:t> a horse should be fleet at her speed,</a:t>
            </a:r>
          </a:p>
          <a:p>
            <a:pPr marL="0" indent="0">
              <a:buNone/>
            </a:pPr>
            <a:r>
              <a:rPr lang="en-US" sz="6400" dirty="0"/>
              <a:t>And she’s </a:t>
            </a:r>
            <a:r>
              <a:rPr lang="en-US" sz="6400" dirty="0" err="1"/>
              <a:t>ta’en</a:t>
            </a:r>
            <a:r>
              <a:rPr lang="en-US" sz="6400" dirty="0"/>
              <a:t> a sword should be sharp at her need,</a:t>
            </a:r>
          </a:p>
          <a:p>
            <a:pPr marL="0" indent="0">
              <a:buNone/>
            </a:pPr>
            <a:r>
              <a:rPr lang="en-US" sz="6400" dirty="0"/>
              <a:t>And she has </a:t>
            </a:r>
            <a:r>
              <a:rPr lang="en-US" sz="6400" dirty="0" err="1"/>
              <a:t>ta’en</a:t>
            </a:r>
            <a:r>
              <a:rPr lang="en-US" sz="6400" dirty="0"/>
              <a:t> shipping for Palestine’s land</a:t>
            </a:r>
            <a:r>
              <a:rPr lang="en-US" sz="6400" dirty="0" smtClean="0"/>
              <a:t>, </a:t>
            </a:r>
            <a:endParaRPr lang="en-US" sz="6400" dirty="0"/>
          </a:p>
          <a:p>
            <a:pPr marL="0" indent="0">
              <a:buNone/>
            </a:pPr>
            <a:r>
              <a:rPr lang="en-US" sz="6400" dirty="0"/>
              <a:t>To ransom Count Albert from </a:t>
            </a:r>
            <a:r>
              <a:rPr lang="en-US" sz="6400" dirty="0" err="1"/>
              <a:t>Soldanrie’s</a:t>
            </a:r>
            <a:r>
              <a:rPr lang="en-US" sz="6400" dirty="0"/>
              <a:t> hand.				</a:t>
            </a:r>
          </a:p>
          <a:p>
            <a:pPr marL="0" indent="0">
              <a:buNone/>
            </a:pPr>
            <a:r>
              <a:rPr lang="en-US" sz="6400" dirty="0" smtClean="0"/>
              <a:t>Small </a:t>
            </a:r>
            <a:r>
              <a:rPr lang="en-US" sz="6400" dirty="0"/>
              <a:t>thought had Count Albert on fair Rosalie,</a:t>
            </a:r>
          </a:p>
          <a:p>
            <a:pPr marL="0" indent="0">
              <a:buNone/>
            </a:pPr>
            <a:r>
              <a:rPr lang="en-US" sz="6400" dirty="0"/>
              <a:t>Small thought on his faith, or his knighthood had he;</a:t>
            </a:r>
          </a:p>
          <a:p>
            <a:pPr marL="0" indent="0">
              <a:buNone/>
            </a:pPr>
            <a:r>
              <a:rPr lang="en-US" sz="6400" dirty="0"/>
              <a:t>A heathenish damsel his light heart had won,</a:t>
            </a:r>
          </a:p>
          <a:p>
            <a:pPr marL="0" indent="0">
              <a:buNone/>
            </a:pPr>
            <a:r>
              <a:rPr lang="en-US" sz="6400" dirty="0"/>
              <a:t>The </a:t>
            </a:r>
            <a:r>
              <a:rPr lang="en-US" sz="6400" dirty="0" err="1"/>
              <a:t>Soldan’s</a:t>
            </a:r>
            <a:r>
              <a:rPr lang="en-US" sz="6400" dirty="0"/>
              <a:t> fair daughter of Mount </a:t>
            </a:r>
            <a:r>
              <a:rPr lang="en-US" sz="6400" dirty="0" err="1"/>
              <a:t>Libanon</a:t>
            </a:r>
            <a:r>
              <a:rPr lang="en-US" sz="6400" dirty="0"/>
              <a:t>.				</a:t>
            </a:r>
          </a:p>
          <a:p>
            <a:pPr marL="0" indent="0">
              <a:buNone/>
            </a:pPr>
            <a:r>
              <a:rPr lang="en-US" sz="6400" dirty="0" smtClean="0"/>
              <a:t>--“</a:t>
            </a:r>
            <a:r>
              <a:rPr lang="en-US" sz="6400" dirty="0"/>
              <a:t>Oh! Christian, brave Christian, my love </a:t>
            </a:r>
            <a:r>
              <a:rPr lang="en-US" sz="6400" dirty="0" err="1"/>
              <a:t>would’st</a:t>
            </a:r>
            <a:r>
              <a:rPr lang="en-US" sz="6400" dirty="0"/>
              <a:t> thou be?</a:t>
            </a:r>
          </a:p>
          <a:p>
            <a:pPr marL="0" indent="0">
              <a:buNone/>
            </a:pPr>
            <a:r>
              <a:rPr lang="en-US" sz="6400" dirty="0"/>
              <a:t>“Three things must thou do ere I hearken to </a:t>
            </a:r>
            <a:r>
              <a:rPr lang="en-US" sz="6400" dirty="0" smtClean="0"/>
              <a:t>thee</a:t>
            </a:r>
            <a:r>
              <a:rPr lang="en-US" sz="6400" dirty="0"/>
              <a:t>—</a:t>
            </a:r>
          </a:p>
          <a:p>
            <a:pPr marL="0" indent="0">
              <a:buNone/>
            </a:pPr>
            <a:r>
              <a:rPr lang="en-US" sz="6400" dirty="0"/>
              <a:t>“Our laws and our worship on thee shalt thou take,</a:t>
            </a:r>
          </a:p>
          <a:p>
            <a:pPr marL="0" indent="0">
              <a:buNone/>
            </a:pPr>
            <a:r>
              <a:rPr lang="en-US" sz="6400" dirty="0"/>
              <a:t>“And this thou shalt do first for </a:t>
            </a:r>
            <a:r>
              <a:rPr lang="en-US" sz="6400" dirty="0" err="1"/>
              <a:t>Zulema’s</a:t>
            </a:r>
            <a:r>
              <a:rPr lang="en-US" sz="6400" dirty="0"/>
              <a:t> sake.		</a:t>
            </a:r>
          </a:p>
          <a:p>
            <a:pPr marL="0" indent="0">
              <a:buNone/>
            </a:pPr>
            <a:r>
              <a:rPr lang="en-US" sz="6400" dirty="0"/>
              <a:t> </a:t>
            </a:r>
            <a:r>
              <a:rPr lang="en-US" sz="6400" dirty="0" smtClean="0"/>
              <a:t>“</a:t>
            </a:r>
            <a:r>
              <a:rPr lang="en-US" sz="6400" dirty="0"/>
              <a:t>And next in the cavern, where burns evermore	</a:t>
            </a:r>
          </a:p>
          <a:p>
            <a:pPr marL="0" indent="0">
              <a:buNone/>
            </a:pPr>
            <a:r>
              <a:rPr lang="en-US" sz="6400" dirty="0"/>
              <a:t>“The mystical flame which the </a:t>
            </a:r>
            <a:r>
              <a:rPr lang="en-US" sz="6400" dirty="0" err="1"/>
              <a:t>Curdmans</a:t>
            </a:r>
            <a:r>
              <a:rPr lang="en-US" sz="6400" dirty="0"/>
              <a:t> adore,</a:t>
            </a:r>
          </a:p>
          <a:p>
            <a:pPr marL="0" indent="0">
              <a:buNone/>
            </a:pPr>
            <a:r>
              <a:rPr lang="en-US" sz="6400" dirty="0"/>
              <a:t>“Alone and in silence three nights shall thou wake,</a:t>
            </a:r>
          </a:p>
          <a:p>
            <a:pPr marL="0" indent="0">
              <a:buNone/>
            </a:pPr>
            <a:r>
              <a:rPr lang="en-US" sz="6400" dirty="0"/>
              <a:t>“And this thou shalt next do for </a:t>
            </a:r>
            <a:r>
              <a:rPr lang="en-US" sz="6400" dirty="0" err="1"/>
              <a:t>Zulema’s</a:t>
            </a:r>
            <a:r>
              <a:rPr lang="en-US" sz="6400" dirty="0"/>
              <a:t> sake.		</a:t>
            </a:r>
          </a:p>
          <a:p>
            <a:pPr marL="0" indent="0">
              <a:buNone/>
            </a:pPr>
            <a:r>
              <a:rPr lang="en-US" sz="6400" dirty="0"/>
              <a:t> </a:t>
            </a:r>
          </a:p>
          <a:p>
            <a:pPr marL="0" indent="0">
              <a:buNone/>
            </a:pPr>
            <a:r>
              <a:rPr lang="en-US" sz="6400" dirty="0"/>
              <a:t>“And last, thou shalt aid us with council and hand,</a:t>
            </a:r>
          </a:p>
          <a:p>
            <a:pPr marL="0" indent="0">
              <a:buNone/>
            </a:pPr>
            <a:r>
              <a:rPr lang="en-US" sz="6400" dirty="0"/>
              <a:t>“To drive the Frank robbers from Palestine’s land;	</a:t>
            </a:r>
          </a:p>
          <a:p>
            <a:pPr marL="0" indent="0">
              <a:buNone/>
            </a:pPr>
            <a:r>
              <a:rPr lang="en-US" sz="6400" dirty="0"/>
              <a:t>“For my lord and my love then Count Albert I’ll take,</a:t>
            </a:r>
          </a:p>
          <a:p>
            <a:pPr marL="0" indent="0">
              <a:buNone/>
            </a:pPr>
            <a:r>
              <a:rPr lang="en-US" sz="6400" dirty="0"/>
              <a:t>“When all this is </a:t>
            </a:r>
            <a:r>
              <a:rPr lang="en-US" sz="6400" dirty="0" err="1"/>
              <a:t>accomplish’d</a:t>
            </a:r>
            <a:r>
              <a:rPr lang="en-US" sz="6400" dirty="0"/>
              <a:t> for </a:t>
            </a:r>
            <a:r>
              <a:rPr lang="en-US" sz="6400" dirty="0" err="1"/>
              <a:t>Zulema’s</a:t>
            </a:r>
            <a:r>
              <a:rPr lang="en-US" sz="6400" dirty="0"/>
              <a:t> sake.”</a:t>
            </a:r>
            <a:r>
              <a:rPr lang="en-US" sz="3400" dirty="0"/>
              <a:t>	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067944" y="188640"/>
            <a:ext cx="5076056" cy="66693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400" dirty="0" smtClean="0"/>
              <a:t>                    </a:t>
            </a:r>
            <a:r>
              <a:rPr lang="ru-RU" sz="6400" dirty="0" smtClean="0"/>
              <a:t>Красавица </a:t>
            </a:r>
            <a:r>
              <a:rPr lang="ru-RU" sz="6400" dirty="0"/>
              <a:t>скачет на быстром коне,</a:t>
            </a:r>
          </a:p>
          <a:p>
            <a:pPr marL="0" indent="0">
              <a:buNone/>
            </a:pPr>
            <a:r>
              <a:rPr lang="ru-RU" sz="6400" dirty="0"/>
              <a:t>                    (С ней меч - он сгодится во вражьей </a:t>
            </a:r>
            <a:r>
              <a:rPr lang="en-US" sz="6400" dirty="0" smtClean="0"/>
              <a:t>c</a:t>
            </a:r>
            <a:r>
              <a:rPr lang="ru-RU" sz="6400" dirty="0" err="1" smtClean="0"/>
              <a:t>тране</a:t>
            </a:r>
            <a:r>
              <a:rPr lang="ru-RU" sz="6400" dirty="0"/>
              <a:t>),</a:t>
            </a:r>
          </a:p>
          <a:p>
            <a:pPr marL="0" indent="0">
              <a:buNone/>
            </a:pPr>
            <a:r>
              <a:rPr lang="ru-RU" sz="6400" dirty="0"/>
              <a:t>                    Плывет на галере сквозь шторм и туман,</a:t>
            </a:r>
          </a:p>
          <a:p>
            <a:pPr marL="0" indent="0">
              <a:buNone/>
            </a:pPr>
            <a:r>
              <a:rPr lang="ru-RU" sz="6400" dirty="0"/>
              <a:t>                    Чтоб выкупить </a:t>
            </a:r>
            <a:r>
              <a:rPr lang="ru-RU" sz="6400" dirty="0" err="1"/>
              <a:t>Элберта</a:t>
            </a:r>
            <a:r>
              <a:rPr lang="ru-RU" sz="6400" dirty="0"/>
              <a:t> у мусульман.</a:t>
            </a:r>
          </a:p>
          <a:p>
            <a:pPr marL="0" indent="0">
              <a:buNone/>
            </a:pPr>
            <a:endParaRPr lang="ru-RU" sz="6400" dirty="0"/>
          </a:p>
          <a:p>
            <a:pPr marL="0" indent="0">
              <a:buNone/>
            </a:pPr>
            <a:r>
              <a:rPr lang="ru-RU" sz="6400" dirty="0"/>
              <a:t>                    А ветреный рыцарь не думал о ней,</a:t>
            </a:r>
          </a:p>
          <a:p>
            <a:pPr marL="0" indent="0">
              <a:buNone/>
            </a:pPr>
            <a:r>
              <a:rPr lang="ru-RU" sz="6400" dirty="0"/>
              <a:t>                    Не думал он даже о чести своей:</a:t>
            </a:r>
          </a:p>
          <a:p>
            <a:pPr marL="0" indent="0">
              <a:buNone/>
            </a:pPr>
            <a:r>
              <a:rPr lang="ru-RU" sz="6400" dirty="0"/>
              <a:t>                    Прекрасной язычницей </a:t>
            </a:r>
            <a:r>
              <a:rPr lang="ru-RU" sz="6400" dirty="0" err="1"/>
              <a:t>Элберт</a:t>
            </a:r>
            <a:r>
              <a:rPr lang="ru-RU" sz="6400" dirty="0"/>
              <a:t> пленен,</a:t>
            </a:r>
          </a:p>
          <a:p>
            <a:pPr marL="0" indent="0">
              <a:buNone/>
            </a:pPr>
            <a:r>
              <a:rPr lang="ru-RU" sz="6400" dirty="0"/>
              <a:t>                    Влюблен в дочь султана ливанского он.</a:t>
            </a:r>
          </a:p>
          <a:p>
            <a:pPr marL="0" indent="0">
              <a:buNone/>
            </a:pPr>
            <a:endParaRPr lang="ru-RU" sz="6400" dirty="0"/>
          </a:p>
          <a:p>
            <a:pPr marL="0" indent="0">
              <a:buNone/>
            </a:pPr>
            <a:r>
              <a:rPr lang="ru-RU" sz="6400" dirty="0"/>
              <a:t>                    "О рыцарь, мой рыцарь, ты жаждешь любви</a:t>
            </a:r>
            <a:r>
              <a:rPr lang="ru-RU" sz="6400" dirty="0" smtClean="0"/>
              <a:t>? </a:t>
            </a:r>
            <a:endParaRPr lang="en-US" sz="6400" dirty="0" smtClean="0"/>
          </a:p>
          <a:p>
            <a:pPr marL="0" indent="0">
              <a:buNone/>
            </a:pPr>
            <a:r>
              <a:rPr lang="ru-RU" sz="6400" dirty="0" smtClean="0"/>
              <a:t>     </a:t>
            </a:r>
            <a:r>
              <a:rPr lang="en-US" sz="6400" dirty="0" smtClean="0"/>
              <a:t>    	</a:t>
            </a:r>
            <a:r>
              <a:rPr lang="ru-RU" sz="6400" dirty="0" smtClean="0"/>
              <a:t>Так </a:t>
            </a:r>
            <a:r>
              <a:rPr lang="ru-RU" sz="6400" dirty="0"/>
              <a:t>прежде исполни три просьбы мои.</a:t>
            </a:r>
          </a:p>
          <a:p>
            <a:pPr marL="0" indent="0">
              <a:buNone/>
            </a:pPr>
            <a:r>
              <a:rPr lang="ru-RU" sz="6400" dirty="0"/>
              <a:t>                    Прими нашу веру, забудь о своей -</a:t>
            </a:r>
          </a:p>
          <a:p>
            <a:pPr marL="0" indent="0">
              <a:buNone/>
            </a:pPr>
            <a:r>
              <a:rPr lang="ru-RU" sz="6400" dirty="0"/>
              <a:t>                    Вот первая просьба </a:t>
            </a:r>
            <a:r>
              <a:rPr lang="ru-RU" sz="6400" dirty="0" err="1"/>
              <a:t>Зулеймы</a:t>
            </a:r>
            <a:r>
              <a:rPr lang="ru-RU" sz="6400" dirty="0"/>
              <a:t> твоей.</a:t>
            </a:r>
          </a:p>
          <a:p>
            <a:pPr marL="0" indent="0">
              <a:buNone/>
            </a:pPr>
            <a:endParaRPr lang="ru-RU" sz="6400" dirty="0"/>
          </a:p>
          <a:p>
            <a:pPr marL="0" indent="0">
              <a:buNone/>
            </a:pPr>
            <a:r>
              <a:rPr lang="ru-RU" sz="6400" dirty="0"/>
              <a:t>                    В святилище курдов над вечным огнем</a:t>
            </a:r>
          </a:p>
          <a:p>
            <a:pPr marL="0" indent="0">
              <a:buNone/>
            </a:pPr>
            <a:r>
              <a:rPr lang="ru-RU" sz="6400" dirty="0"/>
              <a:t>                    Три ночи на страже во мраке глухом</a:t>
            </a:r>
          </a:p>
          <a:p>
            <a:pPr marL="0" indent="0">
              <a:buNone/>
            </a:pPr>
            <a:r>
              <a:rPr lang="ru-RU" sz="6400" dirty="0"/>
              <a:t>                    Безмолвно простой у железных дверей -</a:t>
            </a:r>
          </a:p>
          <a:p>
            <a:pPr marL="0" indent="0">
              <a:buNone/>
            </a:pPr>
            <a:r>
              <a:rPr lang="ru-RU" sz="6400" dirty="0"/>
              <a:t>                    Вот просьба вторая </a:t>
            </a:r>
            <a:r>
              <a:rPr lang="ru-RU" sz="6400" dirty="0" err="1"/>
              <a:t>Зулеймы</a:t>
            </a:r>
            <a:r>
              <a:rPr lang="ru-RU" sz="6400" dirty="0"/>
              <a:t> твоей.</a:t>
            </a:r>
          </a:p>
          <a:p>
            <a:pPr marL="0" indent="0">
              <a:buNone/>
            </a:pPr>
            <a:endParaRPr lang="ru-RU" sz="6400" dirty="0"/>
          </a:p>
          <a:p>
            <a:pPr marL="0" indent="0">
              <a:buNone/>
            </a:pPr>
            <a:r>
              <a:rPr lang="ru-RU" sz="6400" dirty="0"/>
              <a:t>                    Чтоб грабить страну перестали враги,</a:t>
            </a:r>
          </a:p>
          <a:p>
            <a:pPr marL="0" indent="0">
              <a:buNone/>
            </a:pPr>
            <a:r>
              <a:rPr lang="ru-RU" sz="6400" dirty="0"/>
              <a:t>                    Мечом и советом ты нам помоги</a:t>
            </a:r>
          </a:p>
          <a:p>
            <a:pPr marL="0" indent="0">
              <a:buNone/>
            </a:pPr>
            <a:r>
              <a:rPr lang="ru-RU" sz="6400" dirty="0"/>
              <a:t>                    Всех франков изгнать из отчизны моей -</a:t>
            </a:r>
          </a:p>
          <a:p>
            <a:pPr marL="0" indent="0">
              <a:buNone/>
            </a:pPr>
            <a:r>
              <a:rPr lang="ru-RU" sz="6400" dirty="0"/>
              <a:t>                    Вот третье желанье </a:t>
            </a:r>
            <a:r>
              <a:rPr lang="ru-RU" sz="6400" dirty="0" err="1"/>
              <a:t>Зулеймы</a:t>
            </a:r>
            <a:r>
              <a:rPr lang="ru-RU" sz="6400" dirty="0"/>
              <a:t> твоей".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695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747464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88640"/>
            <a:ext cx="5256584" cy="66693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400" dirty="0"/>
              <a:t>He has thrown by his helmet and cross-handled sword,</a:t>
            </a:r>
          </a:p>
          <a:p>
            <a:pPr marL="0" indent="0">
              <a:buNone/>
            </a:pPr>
            <a:r>
              <a:rPr lang="en-US" sz="6400" dirty="0"/>
              <a:t>Renouncing his knighthood, denying his Lord;</a:t>
            </a:r>
          </a:p>
          <a:p>
            <a:pPr marL="0" indent="0">
              <a:buNone/>
            </a:pPr>
            <a:r>
              <a:rPr lang="en-US" sz="6400" dirty="0"/>
              <a:t>He has </a:t>
            </a:r>
            <a:r>
              <a:rPr lang="en-US" sz="6400" dirty="0" err="1"/>
              <a:t>ta’en</a:t>
            </a:r>
            <a:r>
              <a:rPr lang="en-US" sz="6400" dirty="0"/>
              <a:t> the green caftan, and turban put on,	</a:t>
            </a:r>
          </a:p>
          <a:p>
            <a:pPr marL="0" indent="0">
              <a:buNone/>
            </a:pPr>
            <a:r>
              <a:rPr lang="en-US" sz="6400" dirty="0"/>
              <a:t>For the love of the maiden of fair </a:t>
            </a:r>
            <a:r>
              <a:rPr lang="en-US" sz="6400" dirty="0" err="1"/>
              <a:t>Libanon</a:t>
            </a:r>
            <a:r>
              <a:rPr lang="en-US" sz="6400" dirty="0"/>
              <a:t>.		</a:t>
            </a:r>
          </a:p>
          <a:p>
            <a:pPr marL="0" indent="0">
              <a:buNone/>
            </a:pPr>
            <a:r>
              <a:rPr lang="en-US" sz="6400" dirty="0"/>
              <a:t> </a:t>
            </a:r>
          </a:p>
          <a:p>
            <a:pPr marL="0" indent="0">
              <a:buNone/>
            </a:pPr>
            <a:r>
              <a:rPr lang="en-US" sz="6400" dirty="0"/>
              <a:t>And in the dread cavern, deep </a:t>
            </a:r>
            <a:r>
              <a:rPr lang="en-US" sz="6400" dirty="0" err="1"/>
              <a:t>deep</a:t>
            </a:r>
            <a:r>
              <a:rPr lang="en-US" sz="6400" dirty="0"/>
              <a:t> under ground,</a:t>
            </a:r>
          </a:p>
          <a:p>
            <a:pPr marL="0" indent="0">
              <a:buNone/>
            </a:pPr>
            <a:r>
              <a:rPr lang="en-US" sz="6400" dirty="0"/>
              <a:t>Which fifty steel gates and steel portals surround, </a:t>
            </a:r>
          </a:p>
          <a:p>
            <a:pPr marL="0" indent="0">
              <a:buNone/>
            </a:pPr>
            <a:r>
              <a:rPr lang="en-US" sz="6400" dirty="0"/>
              <a:t>He has </a:t>
            </a:r>
            <a:r>
              <a:rPr lang="en-US" sz="6400" dirty="0" err="1"/>
              <a:t>watch’d</a:t>
            </a:r>
            <a:r>
              <a:rPr lang="en-US" sz="6400" dirty="0"/>
              <a:t> until day break, but sight saw he none, </a:t>
            </a:r>
          </a:p>
          <a:p>
            <a:pPr marL="0" indent="0">
              <a:buNone/>
            </a:pPr>
            <a:r>
              <a:rPr lang="en-US" sz="6400" dirty="0"/>
              <a:t>Save the flame burning bright on its altar of stone.	</a:t>
            </a:r>
          </a:p>
          <a:p>
            <a:pPr marL="0" indent="0">
              <a:buNone/>
            </a:pPr>
            <a:r>
              <a:rPr lang="en-US" sz="6400" dirty="0"/>
              <a:t> </a:t>
            </a:r>
          </a:p>
          <a:p>
            <a:pPr marL="0" indent="0">
              <a:buNone/>
            </a:pPr>
            <a:r>
              <a:rPr lang="en-US" sz="6400" dirty="0"/>
              <a:t>Amazed was the princess, the </a:t>
            </a:r>
            <a:r>
              <a:rPr lang="en-US" sz="6400" dirty="0" err="1"/>
              <a:t>Soldan</a:t>
            </a:r>
            <a:r>
              <a:rPr lang="en-US" sz="6400" dirty="0"/>
              <a:t> amazed, </a:t>
            </a:r>
          </a:p>
          <a:p>
            <a:pPr marL="0" indent="0">
              <a:buNone/>
            </a:pPr>
            <a:r>
              <a:rPr lang="en-US" sz="6400" dirty="0"/>
              <a:t>Sore </a:t>
            </a:r>
            <a:r>
              <a:rPr lang="en-US" sz="6400" dirty="0" err="1"/>
              <a:t>murmur‘d</a:t>
            </a:r>
            <a:r>
              <a:rPr lang="en-US" sz="6400" dirty="0"/>
              <a:t> the priests as on Albert they gazed;</a:t>
            </a:r>
          </a:p>
          <a:p>
            <a:pPr marL="0" indent="0">
              <a:buNone/>
            </a:pPr>
            <a:r>
              <a:rPr lang="en-US" sz="6400" dirty="0"/>
              <a:t>They </a:t>
            </a:r>
            <a:r>
              <a:rPr lang="en-US" sz="6400" dirty="0" err="1"/>
              <a:t>search’d</a:t>
            </a:r>
            <a:r>
              <a:rPr lang="en-US" sz="6400" dirty="0"/>
              <a:t> all his garments, and under his weeds,</a:t>
            </a:r>
          </a:p>
          <a:p>
            <a:pPr marL="0" indent="0">
              <a:buNone/>
            </a:pPr>
            <a:r>
              <a:rPr lang="en-US" sz="6400" dirty="0"/>
              <a:t>They found, and took from him, his rosary beads.</a:t>
            </a:r>
          </a:p>
          <a:p>
            <a:pPr marL="0" indent="0">
              <a:buNone/>
            </a:pP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Again </a:t>
            </a:r>
            <a:r>
              <a:rPr lang="en-US" sz="6400" dirty="0"/>
              <a:t>in the cavern, deep </a:t>
            </a:r>
            <a:r>
              <a:rPr lang="en-US" sz="6400" dirty="0" err="1"/>
              <a:t>deep</a:t>
            </a:r>
            <a:r>
              <a:rPr lang="en-US" sz="6400" dirty="0"/>
              <a:t> under ground,	</a:t>
            </a:r>
          </a:p>
          <a:p>
            <a:pPr marL="0" indent="0">
              <a:buNone/>
            </a:pPr>
            <a:r>
              <a:rPr lang="en-US" sz="6400" dirty="0"/>
              <a:t>He </a:t>
            </a:r>
            <a:r>
              <a:rPr lang="en-US" sz="6400" dirty="0" err="1"/>
              <a:t>watch’d</a:t>
            </a:r>
            <a:r>
              <a:rPr lang="en-US" sz="6400" dirty="0"/>
              <a:t> the lone night, while the winds whistled round;</a:t>
            </a:r>
          </a:p>
          <a:p>
            <a:pPr marL="0" indent="0">
              <a:buNone/>
            </a:pPr>
            <a:r>
              <a:rPr lang="en-US" sz="6400" dirty="0"/>
              <a:t>Far off was their murmur, it came not more nigh,</a:t>
            </a:r>
          </a:p>
          <a:p>
            <a:pPr marL="0" indent="0">
              <a:buNone/>
            </a:pPr>
            <a:r>
              <a:rPr lang="en-US" sz="6400" dirty="0" smtClean="0"/>
              <a:t>The </a:t>
            </a:r>
            <a:r>
              <a:rPr lang="en-US" sz="6400" dirty="0"/>
              <a:t>flame </a:t>
            </a:r>
            <a:r>
              <a:rPr lang="en-US" sz="6400" dirty="0" err="1"/>
              <a:t>burn’d</a:t>
            </a:r>
            <a:r>
              <a:rPr lang="en-US" sz="6400" dirty="0"/>
              <a:t> unmoved, and </a:t>
            </a:r>
            <a:r>
              <a:rPr lang="en-US" sz="6400" dirty="0" err="1"/>
              <a:t>nought</a:t>
            </a:r>
            <a:r>
              <a:rPr lang="en-US" sz="6400" dirty="0"/>
              <a:t> else did he spy.	</a:t>
            </a: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 </a:t>
            </a:r>
            <a:endParaRPr lang="en-US" sz="6400" dirty="0"/>
          </a:p>
          <a:p>
            <a:pPr marL="0" indent="0">
              <a:buNone/>
            </a:pPr>
            <a:r>
              <a:rPr lang="en-US" sz="6400" dirty="0"/>
              <a:t>Lord </a:t>
            </a:r>
            <a:r>
              <a:rPr lang="en-US" sz="6400" dirty="0" err="1"/>
              <a:t>murmur’d</a:t>
            </a:r>
            <a:r>
              <a:rPr lang="en-US" sz="6400" dirty="0"/>
              <a:t> the priests, and amazed was the king,</a:t>
            </a:r>
          </a:p>
          <a:p>
            <a:pPr marL="0" indent="0">
              <a:buNone/>
            </a:pPr>
            <a:r>
              <a:rPr lang="en-US" sz="6400" dirty="0"/>
              <a:t>While many dark spells of their witchcraft they sing;	</a:t>
            </a:r>
          </a:p>
          <a:p>
            <a:pPr marL="0" indent="0">
              <a:buNone/>
            </a:pPr>
            <a:r>
              <a:rPr lang="en-US" sz="6400" dirty="0"/>
              <a:t>They </a:t>
            </a:r>
            <a:r>
              <a:rPr lang="en-US" sz="6400" dirty="0" err="1"/>
              <a:t>search’d</a:t>
            </a:r>
            <a:r>
              <a:rPr lang="en-US" sz="6400" dirty="0"/>
              <a:t> Albert’s body, and lo! on his breast</a:t>
            </a:r>
          </a:p>
          <a:p>
            <a:pPr marL="0" indent="0">
              <a:buNone/>
            </a:pPr>
            <a:r>
              <a:rPr lang="en-US" sz="6400" dirty="0"/>
              <a:t>Was the sign of the Cross, by his father </a:t>
            </a:r>
            <a:r>
              <a:rPr lang="en-US" sz="6400" dirty="0" err="1"/>
              <a:t>impress’d</a:t>
            </a:r>
            <a:r>
              <a:rPr lang="en-US" sz="6400" dirty="0"/>
              <a:t>.	</a:t>
            </a:r>
          </a:p>
          <a:p>
            <a:pPr marL="0" indent="0">
              <a:buNone/>
            </a:pPr>
            <a:r>
              <a:rPr lang="en-US" sz="3400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11960" y="188640"/>
            <a:ext cx="5148064" cy="640871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en-US" dirty="0" smtClean="0"/>
              <a:t>	</a:t>
            </a:r>
            <a:r>
              <a:rPr lang="ru-RU" sz="6400" dirty="0" smtClean="0"/>
              <a:t>Отрекся </a:t>
            </a:r>
            <a:r>
              <a:rPr lang="ru-RU" sz="6400" dirty="0"/>
              <a:t>от рыцарства он и Христа,</a:t>
            </a:r>
          </a:p>
          <a:p>
            <a:pPr marL="0" indent="0">
              <a:buNone/>
            </a:pPr>
            <a:r>
              <a:rPr lang="ru-RU" sz="6400" dirty="0"/>
              <a:t>                    Снял меч с </a:t>
            </a:r>
            <a:r>
              <a:rPr lang="ru-RU" sz="6400" dirty="0" err="1"/>
              <a:t>рукояткою</a:t>
            </a:r>
            <a:r>
              <a:rPr lang="ru-RU" sz="6400" dirty="0"/>
              <a:t> в виде креста,</a:t>
            </a:r>
          </a:p>
          <a:p>
            <a:pPr marL="0" indent="0">
              <a:buNone/>
            </a:pPr>
            <a:r>
              <a:rPr lang="ru-RU" sz="6400" dirty="0"/>
              <a:t>                    Надел он тюрбан и зеленый кафтан</a:t>
            </a:r>
          </a:p>
          <a:p>
            <a:pPr marL="0" indent="0">
              <a:buNone/>
            </a:pPr>
            <a:r>
              <a:rPr lang="ru-RU" sz="6400" dirty="0"/>
              <a:t>                    Для той, чьей красою гордится Ливан.</a:t>
            </a:r>
          </a:p>
          <a:p>
            <a:pPr marL="0" indent="0">
              <a:buNone/>
            </a:pPr>
            <a:endParaRPr lang="ru-RU" sz="6400" dirty="0"/>
          </a:p>
          <a:p>
            <a:pPr marL="0" indent="0">
              <a:buNone/>
            </a:pPr>
            <a:r>
              <a:rPr lang="ru-RU" sz="6400" dirty="0"/>
              <a:t>                    И вот он в пещере, где ночи черней</a:t>
            </a:r>
          </a:p>
          <a:p>
            <a:pPr marL="0" indent="0">
              <a:buNone/>
            </a:pPr>
            <a:r>
              <a:rPr lang="ru-RU" sz="6400" dirty="0"/>
              <a:t>                    Стальные порталы несчетных дверей.</a:t>
            </a:r>
          </a:p>
          <a:p>
            <a:pPr marL="0" indent="0">
              <a:buNone/>
            </a:pPr>
            <a:r>
              <a:rPr lang="ru-RU" sz="6400" dirty="0"/>
              <a:t>                    И ждал он, пока не настала заря,</a:t>
            </a:r>
          </a:p>
          <a:p>
            <a:pPr marL="0" indent="0">
              <a:buNone/>
            </a:pPr>
            <a:r>
              <a:rPr lang="ru-RU" sz="6400" dirty="0"/>
              <a:t>                    Но видел лишь вечный огонь алтаря.</a:t>
            </a:r>
          </a:p>
          <a:p>
            <a:pPr marL="0" indent="0">
              <a:buNone/>
            </a:pPr>
            <a:endParaRPr lang="ru-RU" sz="6400" dirty="0"/>
          </a:p>
          <a:p>
            <a:pPr marL="0" indent="0">
              <a:buNone/>
            </a:pPr>
            <a:r>
              <a:rPr lang="ru-RU" sz="6400" dirty="0"/>
              <a:t>                    В смятенье царевна, в смятенье султан,</a:t>
            </a:r>
          </a:p>
          <a:p>
            <a:pPr marL="0" indent="0">
              <a:buNone/>
            </a:pPr>
            <a:r>
              <a:rPr lang="ru-RU" sz="6400" dirty="0"/>
              <a:t>                    Жрецы раздраженные чуют обман.</a:t>
            </a:r>
          </a:p>
          <a:p>
            <a:pPr marL="0" indent="0">
              <a:buNone/>
            </a:pPr>
            <a:r>
              <a:rPr lang="ru-RU" sz="6400" dirty="0"/>
              <a:t>                    С молитвами графа они увели -</a:t>
            </a:r>
          </a:p>
          <a:p>
            <a:pPr marL="0" indent="0">
              <a:buNone/>
            </a:pPr>
            <a:r>
              <a:rPr lang="ru-RU" sz="6400" dirty="0"/>
              <a:t>                    И четки на нем под одеждой нашли.</a:t>
            </a:r>
          </a:p>
          <a:p>
            <a:pPr marL="0" indent="0">
              <a:buNone/>
            </a:pPr>
            <a:endParaRPr lang="ru-RU" sz="6400" dirty="0"/>
          </a:p>
          <a:p>
            <a:pPr marL="0" indent="0">
              <a:buNone/>
            </a:pPr>
            <a:r>
              <a:rPr lang="ru-RU" sz="6400" dirty="0"/>
              <a:t>                    Он снова в пещере, во мраке немом.</a:t>
            </a:r>
          </a:p>
          <a:p>
            <a:pPr marL="0" indent="0">
              <a:buNone/>
            </a:pPr>
            <a:r>
              <a:rPr lang="ru-RU" sz="6400" dirty="0"/>
              <a:t>                    Вдруг ветер завыл за дверями кругом,</a:t>
            </a:r>
          </a:p>
          <a:p>
            <a:pPr marL="0" indent="0">
              <a:buNone/>
            </a:pPr>
            <a:r>
              <a:rPr lang="ru-RU" sz="6400" dirty="0"/>
              <a:t>                    Провыл и умолк, и не слышно его,</a:t>
            </a:r>
          </a:p>
          <a:p>
            <a:pPr marL="0" indent="0">
              <a:buNone/>
            </a:pPr>
            <a:r>
              <a:rPr lang="ru-RU" sz="6400" dirty="0"/>
              <a:t>                    А пламя недвижно, и нет никого.</a:t>
            </a:r>
          </a:p>
          <a:p>
            <a:pPr marL="0" indent="0">
              <a:buNone/>
            </a:pPr>
            <a:endParaRPr lang="ru-RU" sz="6400" dirty="0"/>
          </a:p>
          <a:p>
            <a:pPr marL="0" indent="0">
              <a:buNone/>
            </a:pPr>
            <a:r>
              <a:rPr lang="ru-RU" sz="6400" dirty="0"/>
              <a:t>                    Над графом опять заклинанья творят,</a:t>
            </a:r>
          </a:p>
          <a:p>
            <a:pPr marL="0" indent="0">
              <a:buNone/>
            </a:pPr>
            <a:r>
              <a:rPr lang="ru-RU" sz="6400" dirty="0"/>
              <a:t>                    Его обыскали от шеи до пят,</a:t>
            </a:r>
          </a:p>
          <a:p>
            <a:pPr marL="0" indent="0">
              <a:buNone/>
            </a:pPr>
            <a:r>
              <a:rPr lang="ru-RU" sz="6400" dirty="0"/>
              <a:t>                    И вот на груди перед взором жреца</a:t>
            </a:r>
          </a:p>
          <a:p>
            <a:pPr marL="0" indent="0">
              <a:buNone/>
            </a:pPr>
            <a:r>
              <a:rPr lang="ru-RU" sz="6400" dirty="0"/>
              <a:t>                    Крест, выжженный в детстве рукою отца.</a:t>
            </a:r>
          </a:p>
        </p:txBody>
      </p:sp>
    </p:spTree>
    <p:extLst>
      <p:ext uri="{BB962C8B-B14F-4D97-AF65-F5344CB8AC3E}">
        <p14:creationId xmlns:p14="http://schemas.microsoft.com/office/powerpoint/2010/main" val="71145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747464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88640"/>
            <a:ext cx="5256584" cy="66693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400" dirty="0"/>
              <a:t>The priests they </a:t>
            </a:r>
            <a:r>
              <a:rPr lang="en-US" sz="6400" dirty="0" err="1"/>
              <a:t>eraze</a:t>
            </a:r>
            <a:r>
              <a:rPr lang="en-US" sz="6400" dirty="0"/>
              <a:t> it with care and with pain,</a:t>
            </a:r>
          </a:p>
          <a:p>
            <a:pPr marL="0" indent="0">
              <a:buNone/>
            </a:pPr>
            <a:r>
              <a:rPr lang="en-US" sz="6400" dirty="0"/>
              <a:t>And the recreant </a:t>
            </a:r>
            <a:r>
              <a:rPr lang="en-US" sz="6400" dirty="0" err="1"/>
              <a:t>return’d</a:t>
            </a:r>
            <a:r>
              <a:rPr lang="en-US" sz="6400" dirty="0"/>
              <a:t> to the cavern again;</a:t>
            </a:r>
          </a:p>
          <a:p>
            <a:pPr marL="0" indent="0">
              <a:buNone/>
            </a:pPr>
            <a:r>
              <a:rPr lang="en-US" sz="6400" dirty="0"/>
              <a:t>But as he descended a whisper there fell!—		</a:t>
            </a:r>
          </a:p>
          <a:p>
            <a:pPr marL="0" indent="0">
              <a:buNone/>
            </a:pPr>
            <a:r>
              <a:rPr lang="en-US" sz="6400" dirty="0"/>
              <a:t>--It was his good angel, who bade him farewell!—	</a:t>
            </a:r>
          </a:p>
          <a:p>
            <a:pPr marL="0" indent="0">
              <a:buNone/>
            </a:pPr>
            <a:r>
              <a:rPr lang="en-US" sz="6400" dirty="0"/>
              <a:t> </a:t>
            </a:r>
          </a:p>
          <a:p>
            <a:pPr marL="0" indent="0">
              <a:buNone/>
            </a:pPr>
            <a:r>
              <a:rPr lang="en-US" sz="6400" dirty="0"/>
              <a:t>High bristled his hair, his heart </a:t>
            </a:r>
            <a:r>
              <a:rPr lang="en-US" sz="6400" dirty="0" err="1"/>
              <a:t>flutter’d</a:t>
            </a:r>
            <a:r>
              <a:rPr lang="en-US" sz="6400" dirty="0"/>
              <a:t> and beat,</a:t>
            </a:r>
          </a:p>
          <a:p>
            <a:pPr marL="0" indent="0">
              <a:buNone/>
            </a:pPr>
            <a:r>
              <a:rPr lang="en-US" sz="6400" dirty="0"/>
              <a:t>And he </a:t>
            </a:r>
            <a:r>
              <a:rPr lang="en-US" sz="6400" dirty="0" err="1"/>
              <a:t>turn’d</a:t>
            </a:r>
            <a:r>
              <a:rPr lang="en-US" sz="6400" dirty="0"/>
              <a:t> him five steps, half resolved to retreat;</a:t>
            </a:r>
          </a:p>
          <a:p>
            <a:pPr marL="0" indent="0">
              <a:buNone/>
            </a:pPr>
            <a:r>
              <a:rPr lang="en-US" sz="6400" dirty="0"/>
              <a:t>But his heart it was </a:t>
            </a:r>
            <a:r>
              <a:rPr lang="en-US" sz="6400" dirty="0" err="1"/>
              <a:t>harden’d</a:t>
            </a:r>
            <a:r>
              <a:rPr lang="en-US" sz="6400" dirty="0"/>
              <a:t>, his purpose was gone,</a:t>
            </a:r>
          </a:p>
          <a:p>
            <a:pPr marL="0" indent="0">
              <a:buNone/>
            </a:pPr>
            <a:r>
              <a:rPr lang="en-US" sz="6400" dirty="0"/>
              <a:t>When he thought of the maiden of fair </a:t>
            </a:r>
            <a:r>
              <a:rPr lang="en-US" sz="6400" dirty="0" err="1"/>
              <a:t>Libanon</a:t>
            </a:r>
            <a:r>
              <a:rPr lang="en-US" sz="6400" dirty="0"/>
              <a:t>.	</a:t>
            </a:r>
          </a:p>
          <a:p>
            <a:pPr marL="0" indent="0">
              <a:buNone/>
            </a:pPr>
            <a:r>
              <a:rPr lang="en-US" sz="6400" dirty="0"/>
              <a:t> </a:t>
            </a:r>
          </a:p>
          <a:p>
            <a:pPr marL="0" indent="0">
              <a:buNone/>
            </a:pPr>
            <a:r>
              <a:rPr lang="en-US" sz="6400" dirty="0"/>
              <a:t>Scarce </a:t>
            </a:r>
            <a:r>
              <a:rPr lang="en-US" sz="6400" dirty="0" err="1"/>
              <a:t>pass’d</a:t>
            </a:r>
            <a:r>
              <a:rPr lang="en-US" sz="6400" dirty="0"/>
              <a:t> he the archway, the threshold scarce trod,</a:t>
            </a:r>
          </a:p>
          <a:p>
            <a:pPr marL="0" indent="0">
              <a:buNone/>
            </a:pPr>
            <a:r>
              <a:rPr lang="en-US" sz="6400" dirty="0"/>
              <a:t>When the winds from the four points of heaven were abroad;</a:t>
            </a:r>
          </a:p>
          <a:p>
            <a:pPr marL="0" indent="0">
              <a:buNone/>
            </a:pPr>
            <a:r>
              <a:rPr lang="en-US" sz="6400" dirty="0"/>
              <a:t>They made each steel portal to rattle and ring,</a:t>
            </a:r>
          </a:p>
          <a:p>
            <a:pPr marL="0" indent="0">
              <a:buNone/>
            </a:pPr>
            <a:r>
              <a:rPr lang="en-US" sz="6400" dirty="0"/>
              <a:t>And, borne on the blast, came the dread Fire-King.	</a:t>
            </a:r>
          </a:p>
          <a:p>
            <a:pPr marL="0" indent="0">
              <a:buNone/>
            </a:pPr>
            <a:r>
              <a:rPr lang="en-US" sz="6400" dirty="0"/>
              <a:t> </a:t>
            </a:r>
          </a:p>
          <a:p>
            <a:pPr marL="0" indent="0">
              <a:buNone/>
            </a:pPr>
            <a:r>
              <a:rPr lang="en-US" sz="6400" dirty="0"/>
              <a:t>Full sore </a:t>
            </a:r>
            <a:r>
              <a:rPr lang="en-US" sz="6400" dirty="0" err="1"/>
              <a:t>rock’d</a:t>
            </a:r>
            <a:r>
              <a:rPr lang="en-US" sz="6400" dirty="0"/>
              <a:t> the cavern </a:t>
            </a:r>
            <a:r>
              <a:rPr lang="en-US" sz="6400" dirty="0" err="1"/>
              <a:t>whene’er</a:t>
            </a:r>
            <a:r>
              <a:rPr lang="en-US" sz="6400" dirty="0"/>
              <a:t> he drew nigh,	</a:t>
            </a:r>
          </a:p>
          <a:p>
            <a:pPr marL="0" indent="0">
              <a:buNone/>
            </a:pPr>
            <a:r>
              <a:rPr lang="en-US" sz="6400" dirty="0"/>
              <a:t>The fire on the altar blazed </a:t>
            </a:r>
            <a:r>
              <a:rPr lang="en-US" sz="6400" dirty="0" err="1"/>
              <a:t>blickering</a:t>
            </a:r>
            <a:r>
              <a:rPr lang="en-US" sz="6400" dirty="0"/>
              <a:t> and high;</a:t>
            </a:r>
          </a:p>
          <a:p>
            <a:pPr marL="0" indent="0">
              <a:buNone/>
            </a:pPr>
            <a:r>
              <a:rPr lang="en-US" sz="6400" dirty="0"/>
              <a:t>In volcanic explosions the mountains proclaim</a:t>
            </a:r>
          </a:p>
          <a:p>
            <a:pPr marL="0" indent="0">
              <a:buNone/>
            </a:pPr>
            <a:r>
              <a:rPr lang="en-US" sz="6400" dirty="0"/>
              <a:t>The dreadful approach of the Monarch of Flame.	</a:t>
            </a:r>
          </a:p>
          <a:p>
            <a:pPr marL="0" indent="0">
              <a:buNone/>
            </a:pPr>
            <a:r>
              <a:rPr lang="en-US" sz="6400" dirty="0" smtClean="0"/>
              <a:t>	</a:t>
            </a:r>
          </a:p>
          <a:p>
            <a:pPr marL="0" indent="0">
              <a:buNone/>
            </a:pPr>
            <a:r>
              <a:rPr lang="en-US" sz="6400" dirty="0"/>
              <a:t>Unmeasured in height, </a:t>
            </a:r>
            <a:r>
              <a:rPr lang="en-US" sz="6400" dirty="0" err="1"/>
              <a:t>undistinguish’d</a:t>
            </a:r>
            <a:r>
              <a:rPr lang="en-US" sz="6400" dirty="0"/>
              <a:t> in form,</a:t>
            </a:r>
          </a:p>
          <a:p>
            <a:pPr marL="0" indent="0">
              <a:buNone/>
            </a:pPr>
            <a:r>
              <a:rPr lang="en-US" sz="6400" dirty="0"/>
              <a:t>His breath it was lightning, his voice it was a storm,	</a:t>
            </a:r>
          </a:p>
          <a:p>
            <a:pPr marL="0" indent="0">
              <a:buNone/>
            </a:pPr>
            <a:r>
              <a:rPr lang="en-US" sz="6400" dirty="0"/>
              <a:t>I </a:t>
            </a:r>
            <a:r>
              <a:rPr lang="en-US" sz="6400" dirty="0" err="1"/>
              <a:t>ween</a:t>
            </a:r>
            <a:r>
              <a:rPr lang="en-US" sz="6400" dirty="0"/>
              <a:t> the stout heart of Count Albert was tame,</a:t>
            </a:r>
          </a:p>
          <a:p>
            <a:pPr marL="0" indent="0">
              <a:buNone/>
            </a:pPr>
            <a:r>
              <a:rPr lang="en-US" sz="6400" dirty="0"/>
              <a:t>When he saw in his terrors the Monarch of Flame.</a:t>
            </a:r>
            <a:r>
              <a:rPr lang="en-US" sz="3400" dirty="0"/>
              <a:t>	</a:t>
            </a:r>
          </a:p>
          <a:p>
            <a:pPr marL="0" indent="0">
              <a:buNone/>
            </a:pPr>
            <a:r>
              <a:rPr lang="en-US" sz="3400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83968" y="202495"/>
            <a:ext cx="4860032" cy="6655505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     </a:t>
            </a:r>
            <a:r>
              <a:rPr lang="ru-RU" sz="1600" dirty="0" smtClean="0"/>
              <a:t> </a:t>
            </a:r>
            <a:r>
              <a:rPr lang="en-US" sz="1600" dirty="0" smtClean="0"/>
              <a:t>  </a:t>
            </a:r>
            <a:r>
              <a:rPr lang="ru-RU" sz="1600" dirty="0" smtClean="0"/>
              <a:t>И </a:t>
            </a:r>
            <a:r>
              <a:rPr lang="ru-RU" sz="1600" dirty="0"/>
              <a:t>стали жрецы этот крест вытравлять,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А в полночь отступник в пещере опять.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Вдруг шепот он слышит над ухом своим -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 smtClean="0"/>
              <a:t>                    </a:t>
            </a:r>
            <a:r>
              <a:rPr lang="ru-RU" sz="1600" dirty="0"/>
              <a:t>То ангел-хранитель прощается с ним.</a:t>
            </a:r>
          </a:p>
          <a:p>
            <a:pPr marL="0" indent="0">
              <a:lnSpc>
                <a:spcPct val="80000"/>
              </a:lnSpc>
              <a:buNone/>
            </a:pPr>
            <a:endParaRPr lang="en-US" sz="16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 smtClean="0"/>
              <a:t>                    </a:t>
            </a:r>
            <a:r>
              <a:rPr lang="ru-RU" sz="1600" dirty="0"/>
              <a:t>Колеблется граф - не уйти ли назад?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И волосы дыбом, и руки дрожат.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Но дерзкой гордыней он вновь обуян: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Он вспомнил о той, кем гордится Ливан.</a:t>
            </a:r>
          </a:p>
          <a:p>
            <a:pPr marL="0" indent="0">
              <a:lnSpc>
                <a:spcPct val="80000"/>
              </a:lnSpc>
              <a:buNone/>
            </a:pPr>
            <a:endParaRPr lang="ru-RU" sz="1600" dirty="0"/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И только сошел он под своды, как вдруг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Все ветры небес загудели вокруг,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Все двери раскрылись, гремя и звеня,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И в вихре явился Владыка Огня.</a:t>
            </a:r>
          </a:p>
          <a:p>
            <a:pPr marL="0" indent="0">
              <a:lnSpc>
                <a:spcPct val="80000"/>
              </a:lnSpc>
              <a:buNone/>
            </a:pPr>
            <a:endParaRPr lang="ru-RU" sz="1600" dirty="0"/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И все затряслось, застонало кругом,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И пламя над камнем взметнулось столбом,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И алая лава вскипела, горя,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Приветствуя громом явленье Царя.</a:t>
            </a:r>
          </a:p>
          <a:p>
            <a:pPr marL="0" indent="0">
              <a:lnSpc>
                <a:spcPct val="80000"/>
              </a:lnSpc>
              <a:buNone/>
            </a:pPr>
            <a:endParaRPr lang="ru-RU" sz="1600" dirty="0"/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Сплетенный из молний в тумане седом,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Был сам он - как туча, а голос - как гром,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И гордый граф </a:t>
            </a:r>
            <a:r>
              <a:rPr lang="ru-RU" sz="1600" dirty="0" err="1"/>
              <a:t>Элберт</a:t>
            </a:r>
            <a:r>
              <a:rPr lang="ru-RU" sz="1600" dirty="0"/>
              <a:t>, колени </a:t>
            </a:r>
            <a:r>
              <a:rPr lang="ru-RU" sz="1600" dirty="0" err="1"/>
              <a:t>склоня</a:t>
            </a:r>
            <a:r>
              <a:rPr lang="ru-RU" sz="16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Со страхом взирал на Владыку Огня.</a:t>
            </a:r>
          </a:p>
        </p:txBody>
      </p:sp>
    </p:spTree>
    <p:extLst>
      <p:ext uri="{BB962C8B-B14F-4D97-AF65-F5344CB8AC3E}">
        <p14:creationId xmlns:p14="http://schemas.microsoft.com/office/powerpoint/2010/main" val="93294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747464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256" y="216496"/>
            <a:ext cx="5422839" cy="664150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400" dirty="0"/>
              <a:t>In his hand a broad </a:t>
            </a:r>
            <a:r>
              <a:rPr lang="en-US" sz="6400" dirty="0" err="1"/>
              <a:t>faulchion</a:t>
            </a:r>
            <a:r>
              <a:rPr lang="en-US" sz="6400" dirty="0"/>
              <a:t> blue-</a:t>
            </a:r>
            <a:r>
              <a:rPr lang="en-US" sz="6400" dirty="0" err="1"/>
              <a:t>glimmer’d</a:t>
            </a:r>
            <a:r>
              <a:rPr lang="en-US" sz="6400" dirty="0"/>
              <a:t> through smoke,</a:t>
            </a:r>
          </a:p>
          <a:p>
            <a:pPr marL="0" indent="0">
              <a:buNone/>
            </a:pPr>
            <a:r>
              <a:rPr lang="en-US" sz="6400" dirty="0"/>
              <a:t>And Mount </a:t>
            </a:r>
            <a:r>
              <a:rPr lang="en-US" sz="6400" dirty="0" err="1"/>
              <a:t>Libanon</a:t>
            </a:r>
            <a:r>
              <a:rPr lang="en-US" sz="6400" dirty="0"/>
              <a:t> shook as the Monarch he spoke;--</a:t>
            </a:r>
          </a:p>
          <a:p>
            <a:pPr marL="0" indent="0">
              <a:buNone/>
            </a:pPr>
            <a:r>
              <a:rPr lang="en-US" sz="6400" dirty="0"/>
              <a:t>--“With this brand shalt thou conquer, thus long, and no more</a:t>
            </a:r>
            <a:r>
              <a:rPr lang="en-US" sz="6400" dirty="0" smtClean="0"/>
              <a:t>,</a:t>
            </a:r>
            <a:endParaRPr lang="en-US" sz="6400" dirty="0"/>
          </a:p>
          <a:p>
            <a:pPr marL="0" indent="0">
              <a:buNone/>
            </a:pPr>
            <a:r>
              <a:rPr lang="en-US" sz="6400" dirty="0"/>
              <a:t>“Till thou bend to the Cross, and the Virgin adore.”--	</a:t>
            </a:r>
          </a:p>
          <a:p>
            <a:pPr marL="0" indent="0">
              <a:buNone/>
            </a:pPr>
            <a:r>
              <a:rPr lang="en-US" sz="6400" dirty="0"/>
              <a:t> </a:t>
            </a:r>
          </a:p>
          <a:p>
            <a:pPr marL="0" indent="0">
              <a:buNone/>
            </a:pPr>
            <a:r>
              <a:rPr lang="en-US" sz="6400" dirty="0"/>
              <a:t>The cloud-shrouded arm gives the weapon – and see!</a:t>
            </a:r>
          </a:p>
          <a:p>
            <a:pPr marL="0" indent="0">
              <a:buNone/>
            </a:pPr>
            <a:r>
              <a:rPr lang="en-US" sz="6400" dirty="0"/>
              <a:t>The recreant receives the charm’s gift on his knee.</a:t>
            </a:r>
          </a:p>
          <a:p>
            <a:pPr marL="0" indent="0">
              <a:buNone/>
            </a:pPr>
            <a:r>
              <a:rPr lang="en-US" sz="6400" dirty="0"/>
              <a:t>The thunders growl distant, and faint gleam the fires</a:t>
            </a:r>
          </a:p>
          <a:p>
            <a:pPr marL="0" indent="0">
              <a:buNone/>
            </a:pPr>
            <a:r>
              <a:rPr lang="en-US" sz="6400" dirty="0"/>
              <a:t>As, born on his whirlwind, the phantom retires.	</a:t>
            </a:r>
          </a:p>
          <a:p>
            <a:pPr marL="0" indent="0">
              <a:buNone/>
            </a:pPr>
            <a:r>
              <a:rPr lang="en-US" sz="6400" dirty="0"/>
              <a:t> </a:t>
            </a:r>
          </a:p>
          <a:p>
            <a:pPr marL="0" indent="0">
              <a:buNone/>
            </a:pPr>
            <a:r>
              <a:rPr lang="en-US" sz="6400" dirty="0"/>
              <a:t>Count Albert has </a:t>
            </a:r>
            <a:r>
              <a:rPr lang="en-US" sz="6400" dirty="0" err="1"/>
              <a:t>arm’d</a:t>
            </a:r>
            <a:r>
              <a:rPr lang="en-US" sz="6400" dirty="0"/>
              <a:t> him the </a:t>
            </a:r>
            <a:r>
              <a:rPr lang="en-US" sz="6400" dirty="0" err="1"/>
              <a:t>Paynim</a:t>
            </a:r>
            <a:r>
              <a:rPr lang="en-US" sz="6400" dirty="0"/>
              <a:t> among,</a:t>
            </a:r>
          </a:p>
          <a:p>
            <a:pPr marL="0" indent="0">
              <a:buNone/>
            </a:pPr>
            <a:r>
              <a:rPr lang="en-US" sz="6400" dirty="0"/>
              <a:t>Though his heart it was false, yet his arm it was strong;</a:t>
            </a:r>
          </a:p>
          <a:p>
            <a:pPr marL="0" indent="0">
              <a:buNone/>
            </a:pPr>
            <a:r>
              <a:rPr lang="en-US" sz="6400" dirty="0"/>
              <a:t>And the Red-cross </a:t>
            </a:r>
            <a:r>
              <a:rPr lang="en-US" sz="6400" dirty="0" err="1"/>
              <a:t>wax’d</a:t>
            </a:r>
            <a:r>
              <a:rPr lang="en-US" sz="6400" dirty="0"/>
              <a:t> faint, and the Crescent came on,</a:t>
            </a:r>
          </a:p>
          <a:p>
            <a:pPr marL="0" indent="0">
              <a:buNone/>
            </a:pPr>
            <a:r>
              <a:rPr lang="en-US" sz="6400" dirty="0"/>
              <a:t>From the day he commanded on Mount </a:t>
            </a:r>
            <a:r>
              <a:rPr lang="en-US" sz="6400" dirty="0" err="1"/>
              <a:t>Libanon</a:t>
            </a:r>
            <a:r>
              <a:rPr lang="en-US" sz="6400" dirty="0"/>
              <a:t>.	</a:t>
            </a:r>
          </a:p>
          <a:p>
            <a:pPr marL="0" indent="0">
              <a:buNone/>
            </a:pPr>
            <a:r>
              <a:rPr lang="en-US" sz="6400" dirty="0"/>
              <a:t> </a:t>
            </a:r>
          </a:p>
          <a:p>
            <a:pPr marL="0" indent="0">
              <a:buNone/>
            </a:pPr>
            <a:r>
              <a:rPr lang="en-US" sz="6400" dirty="0"/>
              <a:t>From </a:t>
            </a:r>
            <a:r>
              <a:rPr lang="en-US" sz="6400" dirty="0" err="1"/>
              <a:t>Libanon’s</a:t>
            </a:r>
            <a:r>
              <a:rPr lang="en-US" sz="6400" dirty="0"/>
              <a:t> forests to </a:t>
            </a:r>
            <a:r>
              <a:rPr lang="en-US" sz="6400" dirty="0" err="1"/>
              <a:t>Gallilee’s</a:t>
            </a:r>
            <a:r>
              <a:rPr lang="en-US" sz="6400" dirty="0"/>
              <a:t> wave, 		</a:t>
            </a:r>
          </a:p>
          <a:p>
            <a:pPr marL="0" indent="0">
              <a:buNone/>
            </a:pPr>
            <a:r>
              <a:rPr lang="en-US" sz="6400" dirty="0"/>
              <a:t>The sands of </a:t>
            </a:r>
            <a:r>
              <a:rPr lang="en-US" sz="6400" dirty="0" err="1"/>
              <a:t>Samaar</a:t>
            </a:r>
            <a:r>
              <a:rPr lang="en-US" sz="6400" dirty="0"/>
              <a:t> drank the blood of the brave,</a:t>
            </a:r>
          </a:p>
          <a:p>
            <a:pPr marL="0" indent="0">
              <a:buNone/>
            </a:pPr>
            <a:r>
              <a:rPr lang="en-US" sz="6400" dirty="0"/>
              <a:t>Till the Knights of the Temple, and the Knights of Saint John,</a:t>
            </a:r>
          </a:p>
          <a:p>
            <a:pPr marL="0" indent="0">
              <a:buNone/>
            </a:pPr>
            <a:r>
              <a:rPr lang="en-US" sz="6400" dirty="0"/>
              <a:t>With Salem’s King Baldwin, against him came on.	</a:t>
            </a:r>
          </a:p>
          <a:p>
            <a:pPr marL="0" indent="0">
              <a:buNone/>
            </a:pPr>
            <a:r>
              <a:rPr lang="en-US" sz="6400" dirty="0"/>
              <a:t> </a:t>
            </a:r>
          </a:p>
          <a:p>
            <a:pPr marL="0" indent="0">
              <a:buNone/>
            </a:pPr>
            <a:r>
              <a:rPr lang="en-US" sz="6400" dirty="0"/>
              <a:t>The war-cymbals </a:t>
            </a:r>
            <a:r>
              <a:rPr lang="en-US" sz="6400" dirty="0" err="1"/>
              <a:t>clatter’d</a:t>
            </a:r>
            <a:r>
              <a:rPr lang="en-US" sz="6400" dirty="0"/>
              <a:t>, the trumpets replied,</a:t>
            </a:r>
          </a:p>
          <a:p>
            <a:pPr marL="0" indent="0">
              <a:buNone/>
            </a:pPr>
            <a:r>
              <a:rPr lang="en-US" sz="6400" dirty="0"/>
              <a:t>The lances were </a:t>
            </a:r>
            <a:r>
              <a:rPr lang="en-US" sz="6400" dirty="0" err="1"/>
              <a:t>couch’d</a:t>
            </a:r>
            <a:r>
              <a:rPr lang="en-US" sz="6400" dirty="0"/>
              <a:t>, and they closed on each side;	</a:t>
            </a:r>
          </a:p>
          <a:p>
            <a:pPr marL="0" indent="0">
              <a:buNone/>
            </a:pPr>
            <a:r>
              <a:rPr lang="en-US" sz="6400" dirty="0"/>
              <a:t>And horsemen and horses Count Albert </a:t>
            </a:r>
            <a:r>
              <a:rPr lang="en-US" sz="6400" dirty="0" err="1"/>
              <a:t>o’erthrew</a:t>
            </a:r>
            <a:r>
              <a:rPr lang="en-US" sz="6400" dirty="0"/>
              <a:t>,</a:t>
            </a:r>
          </a:p>
          <a:p>
            <a:pPr marL="0" indent="0">
              <a:buNone/>
            </a:pPr>
            <a:r>
              <a:rPr lang="en-US" sz="6400" dirty="0"/>
              <a:t>Till he pierced the thick tumult King Baldwin unto.		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11960" y="188640"/>
            <a:ext cx="5292080" cy="648072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1600" dirty="0" smtClean="0"/>
              <a:t>                    </a:t>
            </a:r>
            <a:r>
              <a:rPr lang="ru-RU" sz="1600" dirty="0" smtClean="0"/>
              <a:t> </a:t>
            </a:r>
            <a:r>
              <a:rPr lang="ru-RU" sz="1600" dirty="0"/>
              <a:t>И меч, полыхавший в лиловом дыму,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Ужасный Царь Пламени подал ему: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"Ты всех побеждать будешь этим мечом,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Доколь не склонишься пред девой с крестом".</a:t>
            </a:r>
          </a:p>
          <a:p>
            <a:pPr marL="0" indent="0">
              <a:lnSpc>
                <a:spcPct val="80000"/>
              </a:lnSpc>
              <a:buNone/>
            </a:pPr>
            <a:endParaRPr lang="ru-RU" sz="1600" dirty="0"/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Волшебный подарок отступник берет,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Дрожа и с колен не вставая. Но вот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Раскаты утихли, огонь задрожал,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И в вихре крутящемся призрак пропал.</a:t>
            </a:r>
          </a:p>
          <a:p>
            <a:pPr marL="0" indent="0">
              <a:lnSpc>
                <a:spcPct val="80000"/>
              </a:lnSpc>
              <a:buNone/>
            </a:pPr>
            <a:endParaRPr lang="ru-RU" sz="1600" dirty="0"/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Хоть сердце исполнено лжи, но рука,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Как прежде, у графа верна и крепка: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Дрожат христиане, ликует Ливан,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С тех пор как ведет он полки мусульман.</a:t>
            </a:r>
          </a:p>
          <a:p>
            <a:pPr marL="0" indent="0">
              <a:lnSpc>
                <a:spcPct val="80000"/>
              </a:lnSpc>
              <a:buNone/>
            </a:pPr>
            <a:endParaRPr lang="ru-RU" sz="1600" dirty="0"/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От волн галилейских до горных лесов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Песок </a:t>
            </a:r>
            <a:r>
              <a:rPr lang="ru-RU" sz="1600" dirty="0" err="1"/>
              <a:t>самарийский</a:t>
            </a:r>
            <a:r>
              <a:rPr lang="ru-RU" sz="1600" dirty="0"/>
              <a:t> пил кровь храбрецов,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Пока не привел тамплиеров в Ливан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Король </a:t>
            </a:r>
            <a:r>
              <a:rPr lang="ru-RU" sz="1600" dirty="0" err="1"/>
              <a:t>Болдуин</a:t>
            </a:r>
            <a:r>
              <a:rPr lang="ru-RU" sz="1600" dirty="0"/>
              <a:t>, чтоб разбить мусульман.</a:t>
            </a:r>
          </a:p>
          <a:p>
            <a:pPr marL="0" indent="0">
              <a:lnSpc>
                <a:spcPct val="80000"/>
              </a:lnSpc>
              <a:buNone/>
            </a:pPr>
            <a:endParaRPr lang="ru-RU" sz="1600" dirty="0"/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Литавры гремят, и труба им в ответ,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А копья скрестились и застили свет,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Но путь себе граф прорубает мечом -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Он жаждет сразиться с самим королем.</a:t>
            </a:r>
          </a:p>
        </p:txBody>
      </p:sp>
    </p:spTree>
    <p:extLst>
      <p:ext uri="{BB962C8B-B14F-4D97-AF65-F5344CB8AC3E}">
        <p14:creationId xmlns:p14="http://schemas.microsoft.com/office/powerpoint/2010/main" val="332907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747464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256" y="216496"/>
            <a:ext cx="5422839" cy="664150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400" dirty="0"/>
              <a:t>Against the </a:t>
            </a:r>
            <a:r>
              <a:rPr lang="en-US" sz="6400" dirty="0" err="1"/>
              <a:t>charm’d</a:t>
            </a:r>
            <a:r>
              <a:rPr lang="en-US" sz="6400" dirty="0"/>
              <a:t> blade which Count Albert did wield,</a:t>
            </a:r>
          </a:p>
          <a:p>
            <a:pPr marL="0" indent="0">
              <a:buNone/>
            </a:pPr>
            <a:r>
              <a:rPr lang="en-US" sz="6400" dirty="0"/>
              <a:t>The fence had been vain of the King’s Red-cross shield;</a:t>
            </a:r>
          </a:p>
          <a:p>
            <a:pPr marL="0" indent="0">
              <a:buNone/>
            </a:pPr>
            <a:r>
              <a:rPr lang="en-US" sz="6400" dirty="0"/>
              <a:t>But a page thrust him forward the monarch before,	</a:t>
            </a:r>
          </a:p>
          <a:p>
            <a:pPr marL="0" indent="0">
              <a:buNone/>
            </a:pPr>
            <a:r>
              <a:rPr lang="en-US" sz="6400" dirty="0"/>
              <a:t>And cleft the proud turban the renegade wore.	</a:t>
            </a:r>
          </a:p>
          <a:p>
            <a:pPr marL="0" indent="0">
              <a:buNone/>
            </a:pPr>
            <a:r>
              <a:rPr lang="en-US" sz="6400" dirty="0"/>
              <a:t> </a:t>
            </a:r>
          </a:p>
          <a:p>
            <a:pPr marL="0" indent="0">
              <a:buNone/>
            </a:pPr>
            <a:r>
              <a:rPr lang="en-US" sz="6400" dirty="0"/>
              <a:t>So fell was the dint, that Count Albert </a:t>
            </a:r>
            <a:r>
              <a:rPr lang="en-US" sz="6400" dirty="0" err="1"/>
              <a:t>stoop’d</a:t>
            </a:r>
            <a:r>
              <a:rPr lang="en-US" sz="6400" dirty="0"/>
              <a:t> low</a:t>
            </a:r>
          </a:p>
          <a:p>
            <a:pPr marL="0" indent="0">
              <a:buNone/>
            </a:pPr>
            <a:r>
              <a:rPr lang="en-US" sz="6400" dirty="0"/>
              <a:t>Before the </a:t>
            </a:r>
            <a:r>
              <a:rPr lang="en-US" sz="6400" dirty="0" err="1"/>
              <a:t>cross’d</a:t>
            </a:r>
            <a:r>
              <a:rPr lang="en-US" sz="6400" dirty="0"/>
              <a:t> shield, to his steel saddle-bow;</a:t>
            </a:r>
          </a:p>
          <a:p>
            <a:pPr marL="0" indent="0">
              <a:buNone/>
            </a:pPr>
            <a:r>
              <a:rPr lang="en-US" sz="6400" dirty="0"/>
              <a:t>And scarce had he bent to the Red-cross his head—</a:t>
            </a:r>
          </a:p>
          <a:p>
            <a:pPr marL="0" indent="0">
              <a:buNone/>
            </a:pPr>
            <a:r>
              <a:rPr lang="en-US" sz="6400" dirty="0"/>
              <a:t>-- “Bonne grace, </a:t>
            </a:r>
            <a:r>
              <a:rPr lang="en-US" sz="6400" dirty="0" err="1"/>
              <a:t>notre</a:t>
            </a:r>
            <a:r>
              <a:rPr lang="en-US" sz="6400" dirty="0"/>
              <a:t> Dame,”—he unwittingly said.	</a:t>
            </a: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 </a:t>
            </a:r>
            <a:endParaRPr lang="en-US" sz="6400" dirty="0"/>
          </a:p>
          <a:p>
            <a:pPr marL="0" indent="0">
              <a:buNone/>
            </a:pPr>
            <a:r>
              <a:rPr lang="en-US" sz="6400" dirty="0"/>
              <a:t>Sore </a:t>
            </a:r>
            <a:r>
              <a:rPr lang="en-US" sz="6400" dirty="0" err="1"/>
              <a:t>sigh’d</a:t>
            </a:r>
            <a:r>
              <a:rPr lang="en-US" sz="6400" dirty="0"/>
              <a:t> the charm’s sword, for its virtue was o’er,</a:t>
            </a:r>
          </a:p>
          <a:p>
            <a:pPr marL="0" indent="0">
              <a:buNone/>
            </a:pPr>
            <a:r>
              <a:rPr lang="en-US" sz="6400" dirty="0"/>
              <a:t>It sprung from his grasp, and was never seen more;</a:t>
            </a:r>
          </a:p>
          <a:p>
            <a:pPr marL="0" indent="0">
              <a:buNone/>
            </a:pPr>
            <a:r>
              <a:rPr lang="en-US" sz="6400" dirty="0"/>
              <a:t>But true men have said, that the lightning’s red wing</a:t>
            </a:r>
          </a:p>
          <a:p>
            <a:pPr marL="0" indent="0">
              <a:buNone/>
            </a:pPr>
            <a:r>
              <a:rPr lang="en-US" sz="6400" dirty="0"/>
              <a:t>Did waft back the brand to the dread Fire-King.	</a:t>
            </a:r>
          </a:p>
          <a:p>
            <a:pPr marL="0" indent="0">
              <a:buNone/>
            </a:pPr>
            <a:r>
              <a:rPr lang="en-US" sz="6400" dirty="0"/>
              <a:t> </a:t>
            </a:r>
          </a:p>
          <a:p>
            <a:pPr marL="0" indent="0">
              <a:buNone/>
            </a:pPr>
            <a:r>
              <a:rPr lang="en-US" sz="6400" dirty="0"/>
              <a:t>He </a:t>
            </a:r>
            <a:r>
              <a:rPr lang="en-US" sz="6400" dirty="0" err="1"/>
              <a:t>clench’d</a:t>
            </a:r>
            <a:r>
              <a:rPr lang="en-US" sz="6400" dirty="0"/>
              <a:t> his set teeth, and his </a:t>
            </a:r>
            <a:r>
              <a:rPr lang="en-US" sz="6400" dirty="0" err="1"/>
              <a:t>gauntletted</a:t>
            </a:r>
            <a:r>
              <a:rPr lang="en-US" sz="6400" dirty="0"/>
              <a:t> hand,	</a:t>
            </a:r>
          </a:p>
          <a:p>
            <a:pPr marL="0" indent="0">
              <a:buNone/>
            </a:pPr>
            <a:r>
              <a:rPr lang="en-US" sz="6400" dirty="0"/>
              <a:t>He </a:t>
            </a:r>
            <a:r>
              <a:rPr lang="en-US" sz="6400" dirty="0" err="1"/>
              <a:t>stretch’d</a:t>
            </a:r>
            <a:r>
              <a:rPr lang="en-US" sz="6400" dirty="0"/>
              <a:t> with one buffet that page on the strand;</a:t>
            </a:r>
          </a:p>
          <a:p>
            <a:pPr marL="0" indent="0">
              <a:buNone/>
            </a:pPr>
            <a:r>
              <a:rPr lang="en-US" sz="6400" dirty="0"/>
              <a:t>As back from the </a:t>
            </a:r>
            <a:r>
              <a:rPr lang="en-US" sz="6400" dirty="0" err="1"/>
              <a:t>strippling</a:t>
            </a:r>
            <a:r>
              <a:rPr lang="en-US" sz="6400" dirty="0"/>
              <a:t> the broken </a:t>
            </a:r>
            <a:r>
              <a:rPr lang="en-US" sz="6400" dirty="0" err="1"/>
              <a:t>casque</a:t>
            </a:r>
            <a:r>
              <a:rPr lang="en-US" sz="6400" dirty="0"/>
              <a:t> </a:t>
            </a:r>
            <a:r>
              <a:rPr lang="en-US" sz="6400" dirty="0" err="1"/>
              <a:t>roll’d</a:t>
            </a:r>
            <a:r>
              <a:rPr lang="en-US" sz="6400" dirty="0"/>
              <a:t>,</a:t>
            </a:r>
          </a:p>
          <a:p>
            <a:pPr marL="0" indent="0">
              <a:buNone/>
            </a:pPr>
            <a:r>
              <a:rPr lang="en-US" sz="6400" dirty="0"/>
              <a:t>You might see the blue eyes, and the ringlets of gold!	</a:t>
            </a:r>
          </a:p>
          <a:p>
            <a:pPr marL="0" indent="0">
              <a:buNone/>
            </a:pPr>
            <a:r>
              <a:rPr lang="en-US" sz="6400" dirty="0"/>
              <a:t> </a:t>
            </a:r>
          </a:p>
          <a:p>
            <a:pPr marL="0" indent="0">
              <a:buNone/>
            </a:pPr>
            <a:r>
              <a:rPr lang="en-US" sz="6400" dirty="0"/>
              <a:t>Short time had Count Albert in horror to stare</a:t>
            </a:r>
          </a:p>
          <a:p>
            <a:pPr marL="0" indent="0">
              <a:buNone/>
            </a:pPr>
            <a:r>
              <a:rPr lang="en-US" sz="6400" dirty="0"/>
              <a:t>On those death-swimming eye-balls and blood-clotted hair</a:t>
            </a:r>
            <a:r>
              <a:rPr lang="en-US" sz="6400" dirty="0" smtClean="0"/>
              <a:t>,</a:t>
            </a:r>
            <a:endParaRPr lang="en-US" sz="6400" dirty="0"/>
          </a:p>
          <a:p>
            <a:pPr marL="0" indent="0">
              <a:buNone/>
            </a:pPr>
            <a:r>
              <a:rPr lang="en-US" sz="6400" dirty="0"/>
              <a:t>For down came the Templars, like </a:t>
            </a:r>
            <a:r>
              <a:rPr lang="en-US" sz="6400" dirty="0" err="1"/>
              <a:t>Cedron</a:t>
            </a:r>
            <a:r>
              <a:rPr lang="en-US" sz="6400" dirty="0"/>
              <a:t> in flood,</a:t>
            </a:r>
          </a:p>
          <a:p>
            <a:pPr marL="0" indent="0">
              <a:buNone/>
            </a:pPr>
            <a:r>
              <a:rPr lang="en-US" sz="6400" dirty="0"/>
              <a:t>And dyed their long lances in Saracen in blood.		</a:t>
            </a:r>
          </a:p>
          <a:p>
            <a:pPr marL="0" indent="0">
              <a:buNone/>
            </a:pPr>
            <a:r>
              <a:rPr lang="en-US" sz="6400" dirty="0" smtClean="0"/>
              <a:t>		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026380" y="188640"/>
            <a:ext cx="5148064" cy="6408712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1600" dirty="0" smtClean="0"/>
              <a:t>                   </a:t>
            </a:r>
            <a:r>
              <a:rPr lang="ru-RU" sz="1600" dirty="0" smtClean="0"/>
              <a:t> </a:t>
            </a:r>
            <a:r>
              <a:rPr lang="ru-RU" sz="1600" dirty="0"/>
              <a:t>Едва ли теперь короля оградит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Его крестоносный испытанный щит.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Но тут налетел на отступника паж,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Тюрбан разрубил, перерезал плюмаж.</a:t>
            </a:r>
          </a:p>
          <a:p>
            <a:pPr marL="0" indent="0">
              <a:lnSpc>
                <a:spcPct val="80000"/>
              </a:lnSpc>
              <a:buNone/>
            </a:pPr>
            <a:endParaRPr lang="ru-RU" sz="1600" dirty="0"/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И граф покачнулся в седле золотом,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</a:t>
            </a:r>
            <a:r>
              <a:rPr lang="ru-RU" sz="1600" dirty="0" err="1"/>
              <a:t>Склонясь</a:t>
            </a:r>
            <a:r>
              <a:rPr lang="ru-RU" sz="1600" dirty="0"/>
              <a:t> головой перед вражьим щитом,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И только тюрбаном коснулся креста,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"</a:t>
            </a:r>
            <a:r>
              <a:rPr lang="ru-RU" sz="1600" dirty="0" err="1"/>
              <a:t>Bonne</a:t>
            </a:r>
            <a:r>
              <a:rPr lang="ru-RU" sz="1600" dirty="0"/>
              <a:t> </a:t>
            </a:r>
            <a:r>
              <a:rPr lang="ru-RU" sz="1600" dirty="0" err="1"/>
              <a:t>grace</a:t>
            </a:r>
            <a:r>
              <a:rPr lang="ru-RU" sz="1600" dirty="0"/>
              <a:t>, </a:t>
            </a:r>
            <a:r>
              <a:rPr lang="ru-RU" sz="1600" dirty="0" err="1"/>
              <a:t>Notre</a:t>
            </a:r>
            <a:r>
              <a:rPr lang="ru-RU" sz="1600" dirty="0"/>
              <a:t> </a:t>
            </a:r>
            <a:r>
              <a:rPr lang="ru-RU" sz="1600" dirty="0" err="1"/>
              <a:t>Dame</a:t>
            </a:r>
            <a:r>
              <a:rPr lang="ru-RU" sz="1600" dirty="0" smtClean="0"/>
              <a:t>!" </a:t>
            </a:r>
            <a:r>
              <a:rPr lang="ru-RU" sz="1600" dirty="0"/>
              <a:t>- прошептали уста</a:t>
            </a:r>
            <a:r>
              <a:rPr lang="ru-RU" sz="1600" dirty="0" smtClean="0"/>
              <a:t>.</a:t>
            </a:r>
            <a:endParaRPr lang="en-US" sz="1600" dirty="0" smtClean="0"/>
          </a:p>
          <a:p>
            <a:pPr marL="0" indent="0">
              <a:lnSpc>
                <a:spcPct val="80000"/>
              </a:lnSpc>
              <a:buNone/>
            </a:pPr>
            <a:endParaRPr lang="ru-RU" sz="16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600" dirty="0" smtClean="0"/>
              <a:t>                    </a:t>
            </a:r>
            <a:r>
              <a:rPr lang="ru-RU" sz="1600" dirty="0" smtClean="0"/>
              <a:t>И </a:t>
            </a:r>
            <a:r>
              <a:rPr lang="ru-RU" sz="1600" dirty="0"/>
              <a:t>страшные чары окончились вдруг: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Меч вылетел у ренегата из рук,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И молнии алой сверкнули крыла -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К Владыке Огня она меч унесла.</a:t>
            </a:r>
          </a:p>
          <a:p>
            <a:pPr marL="0" indent="0">
              <a:lnSpc>
                <a:spcPct val="80000"/>
              </a:lnSpc>
              <a:buNone/>
            </a:pPr>
            <a:endParaRPr lang="ru-RU" sz="1600" dirty="0"/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Железный кулак ударяет в висок,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И замертво падает паж на песок,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И шлем серебристый разбит пополам,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И смотрит граф </a:t>
            </a:r>
            <a:r>
              <a:rPr lang="ru-RU" sz="1600" dirty="0" err="1"/>
              <a:t>Элберт</a:t>
            </a:r>
            <a:r>
              <a:rPr lang="ru-RU" sz="1600" dirty="0"/>
              <a:t>, не веря глазам.</a:t>
            </a:r>
          </a:p>
          <a:p>
            <a:pPr marL="0" indent="0">
              <a:lnSpc>
                <a:spcPct val="80000"/>
              </a:lnSpc>
              <a:buNone/>
            </a:pPr>
            <a:endParaRPr lang="ru-RU" sz="1600" dirty="0"/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Упала волна золотистых кудрей...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Недолго стоял он, склонившись над ней: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Летят тамплиеры по склонам долин,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                    Окрашены копья в крови сарацин.</a:t>
            </a:r>
          </a:p>
        </p:txBody>
      </p:sp>
    </p:spTree>
    <p:extLst>
      <p:ext uri="{BB962C8B-B14F-4D97-AF65-F5344CB8AC3E}">
        <p14:creationId xmlns:p14="http://schemas.microsoft.com/office/powerpoint/2010/main" val="209156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747464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256" y="216496"/>
            <a:ext cx="5422839" cy="664150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200" dirty="0"/>
              <a:t>The Saracens, </a:t>
            </a:r>
            <a:r>
              <a:rPr lang="en-US" sz="7200" dirty="0" err="1"/>
              <a:t>Curdmans</a:t>
            </a:r>
            <a:r>
              <a:rPr lang="en-US" sz="7200" dirty="0"/>
              <a:t>, and </a:t>
            </a:r>
            <a:r>
              <a:rPr lang="en-US" sz="7200" dirty="0" err="1"/>
              <a:t>Ishmaelites</a:t>
            </a:r>
            <a:r>
              <a:rPr lang="en-US" sz="7200" dirty="0"/>
              <a:t> yield</a:t>
            </a:r>
          </a:p>
          <a:p>
            <a:pPr marL="0" indent="0">
              <a:buNone/>
            </a:pPr>
            <a:r>
              <a:rPr lang="en-US" sz="7200" dirty="0"/>
              <a:t>To the scallop, the saltier, and </a:t>
            </a:r>
            <a:r>
              <a:rPr lang="en-US" sz="7200" dirty="0" err="1"/>
              <a:t>crosletted</a:t>
            </a:r>
            <a:r>
              <a:rPr lang="en-US" sz="7200" dirty="0"/>
              <a:t> shield,</a:t>
            </a:r>
          </a:p>
          <a:p>
            <a:pPr marL="0" indent="0">
              <a:buNone/>
            </a:pPr>
            <a:r>
              <a:rPr lang="en-US" sz="7200" dirty="0"/>
              <a:t>And the eagles were gorged with the infidel dead	</a:t>
            </a:r>
          </a:p>
          <a:p>
            <a:pPr marL="0" indent="0">
              <a:buNone/>
            </a:pPr>
            <a:r>
              <a:rPr lang="en-US" sz="7200" dirty="0"/>
              <a:t>From Bethsaida’s fountains to </a:t>
            </a:r>
            <a:r>
              <a:rPr lang="en-US" sz="7200" dirty="0" err="1"/>
              <a:t>Naphthali’s</a:t>
            </a:r>
            <a:r>
              <a:rPr lang="en-US" sz="7200" dirty="0"/>
              <a:t> head.	</a:t>
            </a:r>
          </a:p>
          <a:p>
            <a:pPr marL="0" indent="0">
              <a:buNone/>
            </a:pPr>
            <a:r>
              <a:rPr lang="en-US" sz="7200" dirty="0"/>
              <a:t> </a:t>
            </a:r>
          </a:p>
          <a:p>
            <a:pPr marL="0" indent="0">
              <a:buNone/>
            </a:pPr>
            <a:r>
              <a:rPr lang="en-US" sz="7200" dirty="0"/>
              <a:t>The battle is over on Bethsaida’s plain—</a:t>
            </a:r>
          </a:p>
          <a:p>
            <a:pPr marL="0" indent="0">
              <a:buNone/>
            </a:pPr>
            <a:r>
              <a:rPr lang="en-US" sz="7200" dirty="0"/>
              <a:t>Oh! who is yon </a:t>
            </a:r>
            <a:r>
              <a:rPr lang="en-US" sz="7200" dirty="0" err="1"/>
              <a:t>Paynim</a:t>
            </a:r>
            <a:r>
              <a:rPr lang="en-US" sz="7200" dirty="0"/>
              <a:t> lies </a:t>
            </a:r>
            <a:r>
              <a:rPr lang="en-US" sz="7200" dirty="0" err="1"/>
              <a:t>stretch’d</a:t>
            </a:r>
            <a:r>
              <a:rPr lang="en-US" sz="7200" dirty="0"/>
              <a:t> mid the slain?</a:t>
            </a:r>
          </a:p>
          <a:p>
            <a:pPr marL="0" indent="0">
              <a:buNone/>
            </a:pPr>
            <a:r>
              <a:rPr lang="en-US" sz="7200" dirty="0"/>
              <a:t>And who is yon page lying cold at his knee?</a:t>
            </a:r>
          </a:p>
          <a:p>
            <a:pPr marL="0" indent="0">
              <a:buNone/>
            </a:pPr>
            <a:r>
              <a:rPr lang="en-US" sz="7200" dirty="0"/>
              <a:t>Oh! who but Count Albert and fair Rosalie.		</a:t>
            </a:r>
          </a:p>
          <a:p>
            <a:pPr marL="0" indent="0">
              <a:buNone/>
            </a:pPr>
            <a:r>
              <a:rPr lang="en-US" sz="7200" dirty="0"/>
              <a:t> </a:t>
            </a:r>
            <a:r>
              <a:rPr lang="en-US" sz="7200" dirty="0" smtClean="0"/>
              <a:t>The </a:t>
            </a:r>
            <a:r>
              <a:rPr lang="en-US" sz="7200" dirty="0"/>
              <a:t>lady was buried in Salem’s </a:t>
            </a:r>
            <a:r>
              <a:rPr lang="en-US" sz="7200" dirty="0" err="1"/>
              <a:t>bless’d</a:t>
            </a:r>
            <a:r>
              <a:rPr lang="en-US" sz="7200" dirty="0"/>
              <a:t> bound,</a:t>
            </a:r>
          </a:p>
          <a:p>
            <a:pPr marL="0" indent="0">
              <a:buNone/>
            </a:pPr>
            <a:r>
              <a:rPr lang="en-US" sz="7200" dirty="0"/>
              <a:t>The Count left to the vulture and hound;</a:t>
            </a:r>
          </a:p>
          <a:p>
            <a:pPr marL="0" indent="0">
              <a:buNone/>
            </a:pPr>
            <a:r>
              <a:rPr lang="en-US" sz="7200" dirty="0"/>
              <a:t>Her soul to high mercy our lady did bring,</a:t>
            </a:r>
          </a:p>
          <a:p>
            <a:pPr marL="0" indent="0">
              <a:buNone/>
            </a:pPr>
            <a:r>
              <a:rPr lang="en-US" sz="7200" dirty="0"/>
              <a:t>His went on the blast to the dread Fire-King.		</a:t>
            </a:r>
          </a:p>
          <a:p>
            <a:pPr marL="0" indent="0">
              <a:buNone/>
            </a:pPr>
            <a:r>
              <a:rPr lang="en-US" sz="7200" dirty="0" smtClean="0"/>
              <a:t>Yet </a:t>
            </a:r>
            <a:r>
              <a:rPr lang="en-US" sz="7200" dirty="0"/>
              <a:t>many a minstrel in harping can tell		</a:t>
            </a:r>
          </a:p>
          <a:p>
            <a:pPr marL="0" indent="0">
              <a:buNone/>
            </a:pPr>
            <a:r>
              <a:rPr lang="en-US" sz="7200" dirty="0"/>
              <a:t>How the Red-cross it </a:t>
            </a:r>
            <a:r>
              <a:rPr lang="en-US" sz="7200" dirty="0" err="1"/>
              <a:t>conquer’d</a:t>
            </a:r>
            <a:r>
              <a:rPr lang="en-US" sz="7200" dirty="0"/>
              <a:t>, the Crescent it fell;</a:t>
            </a:r>
          </a:p>
          <a:p>
            <a:pPr marL="0" indent="0">
              <a:buNone/>
            </a:pPr>
            <a:r>
              <a:rPr lang="en-US" sz="7200" dirty="0"/>
              <a:t>And lords and gay ladies have </a:t>
            </a:r>
            <a:r>
              <a:rPr lang="en-US" sz="7200" dirty="0" err="1"/>
              <a:t>sigh’d</a:t>
            </a:r>
            <a:r>
              <a:rPr lang="en-US" sz="7200" dirty="0"/>
              <a:t>, mid their glee,</a:t>
            </a:r>
          </a:p>
          <a:p>
            <a:pPr marL="0" indent="0">
              <a:buNone/>
            </a:pPr>
            <a:r>
              <a:rPr lang="en-US" sz="7200" dirty="0"/>
              <a:t>At the Tale of Count Albert and fair Rosalie.	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23928" y="188640"/>
            <a:ext cx="5220072" cy="6264696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1800" dirty="0" smtClean="0"/>
              <a:t>                    </a:t>
            </a:r>
            <a:r>
              <a:rPr lang="ru-RU" sz="1800" dirty="0" smtClean="0"/>
              <a:t>Бегут </a:t>
            </a:r>
            <a:r>
              <a:rPr lang="ru-RU" sz="1800" dirty="0"/>
              <a:t>сарацины, и курды бегут,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800" dirty="0"/>
              <a:t>                    Мечи крестоносцев им гибель несут,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800" dirty="0"/>
              <a:t>                    И коршунов пища кровавая ждет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800" dirty="0"/>
              <a:t>                    От дальних холмов до </a:t>
            </a:r>
            <a:r>
              <a:rPr lang="ru-RU" sz="1800" dirty="0" err="1"/>
              <a:t>солимских</a:t>
            </a:r>
            <a:r>
              <a:rPr lang="ru-RU" sz="1800" dirty="0"/>
              <a:t> ворот.</a:t>
            </a:r>
          </a:p>
          <a:p>
            <a:pPr marL="0" indent="0">
              <a:lnSpc>
                <a:spcPct val="80000"/>
              </a:lnSpc>
              <a:buNone/>
            </a:pPr>
            <a:endParaRPr lang="ru-RU" sz="1800" dirty="0"/>
          </a:p>
          <a:p>
            <a:pPr marL="0" indent="0">
              <a:lnSpc>
                <a:spcPct val="80000"/>
              </a:lnSpc>
              <a:buNone/>
            </a:pPr>
            <a:r>
              <a:rPr lang="ru-RU" sz="1800" dirty="0"/>
              <a:t>                    Кто в белом тюрбане лежит недвижим?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800" dirty="0"/>
              <a:t>                    И кто этот паж, что простерт перед ним?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800" dirty="0"/>
              <a:t>                    Не встать никогда им с холодной земли.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800" dirty="0"/>
              <a:t>                    То мертвый граф </a:t>
            </a:r>
            <a:r>
              <a:rPr lang="ru-RU" sz="1800" dirty="0" err="1"/>
              <a:t>Элберт</a:t>
            </a:r>
            <a:r>
              <a:rPr lang="ru-RU" sz="1800" dirty="0"/>
              <a:t> и с ним Розали.</a:t>
            </a:r>
          </a:p>
          <a:p>
            <a:pPr marL="0" indent="0">
              <a:lnSpc>
                <a:spcPct val="80000"/>
              </a:lnSpc>
              <a:buNone/>
            </a:pPr>
            <a:endParaRPr lang="ru-RU" sz="1800" dirty="0"/>
          </a:p>
          <a:p>
            <a:pPr marL="0" indent="0">
              <a:lnSpc>
                <a:spcPct val="80000"/>
              </a:lnSpc>
              <a:buNone/>
            </a:pPr>
            <a:r>
              <a:rPr lang="ru-RU" sz="1800" dirty="0"/>
              <a:t>                    Ее погребли под </a:t>
            </a:r>
            <a:r>
              <a:rPr lang="ru-RU" sz="1800" dirty="0" err="1"/>
              <a:t>солимской</a:t>
            </a:r>
            <a:r>
              <a:rPr lang="ru-RU" sz="1800" dirty="0"/>
              <a:t> стеной,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800" dirty="0"/>
              <a:t>                    А графа отпел лишь стервятник степной.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800" dirty="0"/>
              <a:t>                    Душа ее в небе близ Девы парит,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800" dirty="0"/>
              <a:t>                    А грешник в огне негасимом горит.</a:t>
            </a:r>
          </a:p>
          <a:p>
            <a:pPr marL="0" indent="0">
              <a:lnSpc>
                <a:spcPct val="80000"/>
              </a:lnSpc>
              <a:buNone/>
            </a:pPr>
            <a:endParaRPr lang="ru-RU" sz="1800" dirty="0"/>
          </a:p>
          <a:p>
            <a:pPr marL="0" indent="0">
              <a:lnSpc>
                <a:spcPct val="80000"/>
              </a:lnSpc>
              <a:buNone/>
            </a:pPr>
            <a:r>
              <a:rPr lang="ru-RU" sz="1800" dirty="0"/>
              <a:t>                    Поныне поют менестрели о том,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800" dirty="0"/>
              <a:t>                    Как был полумесяц повержен крестом,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800" dirty="0"/>
              <a:t>                    Чтоб дамы и рыцари вспомнить могли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800" dirty="0"/>
              <a:t>                    Преданье об </a:t>
            </a:r>
            <a:r>
              <a:rPr lang="ru-RU" sz="1800" dirty="0" err="1"/>
              <a:t>Элберте</a:t>
            </a:r>
            <a:r>
              <a:rPr lang="ru-RU" sz="1800" dirty="0"/>
              <a:t> и Розали.</a:t>
            </a:r>
          </a:p>
        </p:txBody>
      </p:sp>
    </p:spTree>
    <p:extLst>
      <p:ext uri="{BB962C8B-B14F-4D97-AF65-F5344CB8AC3E}">
        <p14:creationId xmlns:p14="http://schemas.microsoft.com/office/powerpoint/2010/main" val="221164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FIRE </a:t>
            </a:r>
            <a:r>
              <a:rPr lang="en-US" dirty="0" smtClean="0"/>
              <a:t>KING</a:t>
            </a: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1974" y="1268760"/>
            <a:ext cx="9122026" cy="547260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400" dirty="0"/>
              <a:t>Bold knights and fair dames, to my harp give an ear,</a:t>
            </a:r>
            <a:endParaRPr lang="ru-RU" sz="4400" dirty="0"/>
          </a:p>
          <a:p>
            <a:pPr marL="0" indent="0">
              <a:buNone/>
            </a:pPr>
            <a:r>
              <a:rPr lang="en-US" sz="4400" dirty="0"/>
              <a:t>Of love, and of war, and of wonder to hear,</a:t>
            </a:r>
            <a:endParaRPr lang="ru-RU" sz="4400" dirty="0"/>
          </a:p>
          <a:p>
            <a:pPr marL="0" indent="0">
              <a:buNone/>
            </a:pPr>
            <a:r>
              <a:rPr lang="en-US" sz="4400" dirty="0"/>
              <a:t>And you haply may sigh in the midst of your glee</a:t>
            </a:r>
            <a:endParaRPr lang="ru-RU" sz="4400" dirty="0"/>
          </a:p>
          <a:p>
            <a:pPr marL="0" indent="0">
              <a:buNone/>
            </a:pPr>
            <a:r>
              <a:rPr lang="en-US" sz="4400" dirty="0"/>
              <a:t>At the tale of Count Albert and fair Rosalie.        </a:t>
            </a:r>
            <a:endParaRPr lang="ru-RU" sz="4400" dirty="0"/>
          </a:p>
          <a:p>
            <a:pPr marL="0" indent="0">
              <a:buNone/>
            </a:pPr>
            <a:r>
              <a:rPr lang="en-US" sz="4400" dirty="0"/>
              <a:t> </a:t>
            </a:r>
            <a:endParaRPr lang="ru-RU" sz="4400" dirty="0"/>
          </a:p>
          <a:p>
            <a:pPr marL="0" indent="0">
              <a:buNone/>
            </a:pPr>
            <a:r>
              <a:rPr lang="en-US" sz="4400" dirty="0"/>
              <a:t>O see you that castle, so strong and so high</a:t>
            </a:r>
            <a:r>
              <a:rPr lang="en-US" sz="4400" dirty="0" smtClean="0"/>
              <a:t>?</a:t>
            </a:r>
            <a:endParaRPr lang="ru-RU" sz="4400" dirty="0"/>
          </a:p>
          <a:p>
            <a:pPr marL="0" indent="0">
              <a:buNone/>
            </a:pPr>
            <a:r>
              <a:rPr lang="en-US" sz="4400" dirty="0"/>
              <a:t>And see you that lady, the tear in her eye?</a:t>
            </a:r>
            <a:endParaRPr lang="ru-RU" sz="4400" dirty="0"/>
          </a:p>
          <a:p>
            <a:pPr marL="0" indent="0">
              <a:buNone/>
            </a:pPr>
            <a:r>
              <a:rPr lang="en-US" sz="4400" dirty="0"/>
              <a:t>And see you that palmer, from Palestine’s land,</a:t>
            </a:r>
            <a:endParaRPr lang="ru-RU" sz="4400" dirty="0"/>
          </a:p>
          <a:p>
            <a:pPr marL="0" indent="0">
              <a:buNone/>
            </a:pPr>
            <a:r>
              <a:rPr lang="en-US" sz="4400" dirty="0"/>
              <a:t>The shell on his hat, and that staff in his hand</a:t>
            </a:r>
            <a:r>
              <a:rPr lang="en-US" sz="4400" dirty="0" smtClean="0"/>
              <a:t>?</a:t>
            </a:r>
            <a:endParaRPr lang="ru-RU" sz="4400" dirty="0"/>
          </a:p>
          <a:p>
            <a:pPr marL="0" indent="0">
              <a:buNone/>
            </a:pPr>
            <a:r>
              <a:rPr lang="en-US" sz="4400" dirty="0"/>
              <a:t> </a:t>
            </a:r>
            <a:endParaRPr lang="ru-RU" sz="4400" dirty="0"/>
          </a:p>
          <a:p>
            <a:pPr marL="0" indent="0">
              <a:buNone/>
            </a:pPr>
            <a:r>
              <a:rPr lang="en-US" sz="4400" dirty="0"/>
              <a:t>--“Now palmer, grey palmer, O tell unto me</a:t>
            </a:r>
            <a:endParaRPr lang="ru-RU" sz="4400" dirty="0"/>
          </a:p>
          <a:p>
            <a:pPr marL="0" indent="0">
              <a:buNone/>
            </a:pPr>
            <a:r>
              <a:rPr lang="en-US" sz="4400" dirty="0"/>
              <a:t>“What news bring you home from the Holy </a:t>
            </a:r>
            <a:r>
              <a:rPr lang="en-US" sz="4400" dirty="0" err="1"/>
              <a:t>Countrie</a:t>
            </a:r>
            <a:r>
              <a:rPr lang="en-US" sz="4400" dirty="0" smtClean="0"/>
              <a:t>;</a:t>
            </a:r>
            <a:endParaRPr lang="ru-RU" sz="4400" dirty="0"/>
          </a:p>
          <a:p>
            <a:pPr marL="0" indent="0">
              <a:buNone/>
            </a:pPr>
            <a:r>
              <a:rPr lang="en-US" sz="4400" dirty="0"/>
              <a:t>“And how goes the warfare by </a:t>
            </a:r>
            <a:r>
              <a:rPr lang="en-US" sz="4400" dirty="0" err="1"/>
              <a:t>Gallilee’s</a:t>
            </a:r>
            <a:r>
              <a:rPr lang="en-US" sz="4400" dirty="0"/>
              <a:t> strand,</a:t>
            </a:r>
            <a:endParaRPr lang="ru-RU" sz="4400" dirty="0"/>
          </a:p>
          <a:p>
            <a:pPr marL="0" indent="0">
              <a:buNone/>
            </a:pPr>
            <a:r>
              <a:rPr lang="en-US" sz="4400" dirty="0"/>
              <a:t>“And how fare our nobles, the flower of the land?”</a:t>
            </a:r>
            <a:r>
              <a:rPr lang="en-US" dirty="0"/>
              <a:t>				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7884368" y="1628800"/>
            <a:ext cx="4536504" cy="432048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009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747464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22" y="25602"/>
            <a:ext cx="9141477" cy="671576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300" dirty="0"/>
              <a:t>--“O well goes the warfare by </a:t>
            </a:r>
            <a:r>
              <a:rPr lang="en-US" sz="3300" dirty="0" err="1"/>
              <a:t>Gallilee’s</a:t>
            </a:r>
            <a:r>
              <a:rPr lang="en-US" sz="3300" dirty="0"/>
              <a:t> wave,</a:t>
            </a:r>
          </a:p>
          <a:p>
            <a:pPr marL="0" indent="0">
              <a:buNone/>
            </a:pPr>
            <a:r>
              <a:rPr lang="en-US" sz="3300" dirty="0"/>
              <a:t>“For Gilead, and </a:t>
            </a:r>
            <a:r>
              <a:rPr lang="en-US" sz="3300" dirty="0" err="1"/>
              <a:t>Nablous</a:t>
            </a:r>
            <a:r>
              <a:rPr lang="en-US" sz="3300" dirty="0"/>
              <a:t>, and Ramah we have,</a:t>
            </a:r>
          </a:p>
          <a:p>
            <a:pPr marL="0" indent="0">
              <a:buNone/>
            </a:pPr>
            <a:r>
              <a:rPr lang="en-US" sz="3300" dirty="0"/>
              <a:t>“And well fare our nobles by Mount </a:t>
            </a:r>
            <a:r>
              <a:rPr lang="en-US" sz="3300" dirty="0" err="1"/>
              <a:t>Libanon</a:t>
            </a:r>
            <a:r>
              <a:rPr lang="en-US" sz="3300" dirty="0"/>
              <a:t>,	</a:t>
            </a:r>
          </a:p>
          <a:p>
            <a:pPr marL="0" indent="0">
              <a:buNone/>
            </a:pPr>
            <a:r>
              <a:rPr lang="en-US" sz="3300" dirty="0"/>
              <a:t>“For the Heathen have lost, and the Christians have won</a:t>
            </a:r>
            <a:r>
              <a:rPr lang="en-US" sz="3300" dirty="0" smtClean="0"/>
              <a:t>.”</a:t>
            </a:r>
            <a:endParaRPr lang="en-US" sz="3300" dirty="0"/>
          </a:p>
          <a:p>
            <a:pPr marL="0" indent="0">
              <a:buNone/>
            </a:pPr>
            <a:r>
              <a:rPr lang="en-US" sz="3300" dirty="0"/>
              <a:t> </a:t>
            </a:r>
          </a:p>
          <a:p>
            <a:pPr marL="0" indent="0">
              <a:buNone/>
            </a:pPr>
            <a:r>
              <a:rPr lang="en-US" sz="3300" dirty="0"/>
              <a:t>A rich chain of gold mid her ringlets there hung;</a:t>
            </a:r>
          </a:p>
          <a:p>
            <a:pPr marL="0" indent="0">
              <a:buNone/>
            </a:pPr>
            <a:r>
              <a:rPr lang="en-US" sz="3300" dirty="0"/>
              <a:t>That Chain o’er the palmer’s grey locks has she flung;</a:t>
            </a:r>
          </a:p>
          <a:p>
            <a:pPr marL="0" indent="0">
              <a:buNone/>
            </a:pPr>
            <a:r>
              <a:rPr lang="en-US" sz="3300" dirty="0"/>
              <a:t>“—Oh! palmer, grey palmer, this chain be thy fee,</a:t>
            </a:r>
          </a:p>
          <a:p>
            <a:pPr marL="0" indent="0">
              <a:buNone/>
            </a:pPr>
            <a:r>
              <a:rPr lang="en-US" sz="3300" dirty="0"/>
              <a:t>“For the news thou hast brought from the East </a:t>
            </a:r>
            <a:r>
              <a:rPr lang="en-US" sz="3300" dirty="0" err="1"/>
              <a:t>Countrie</a:t>
            </a:r>
            <a:r>
              <a:rPr lang="en-US" sz="3300" dirty="0" smtClean="0"/>
              <a:t>.</a:t>
            </a:r>
            <a:endParaRPr lang="en-US" sz="3300" dirty="0"/>
          </a:p>
          <a:p>
            <a:pPr marL="0" indent="0">
              <a:buNone/>
            </a:pPr>
            <a:r>
              <a:rPr lang="en-US" sz="3300" dirty="0"/>
              <a:t> </a:t>
            </a:r>
          </a:p>
          <a:p>
            <a:pPr marL="0" indent="0">
              <a:buNone/>
            </a:pPr>
            <a:r>
              <a:rPr lang="en-US" sz="3300" dirty="0"/>
              <a:t>“And palmer, good palmer, by </a:t>
            </a:r>
            <a:r>
              <a:rPr lang="en-US" sz="3300" dirty="0" err="1"/>
              <a:t>Gallilee’s</a:t>
            </a:r>
            <a:r>
              <a:rPr lang="en-US" sz="3300" dirty="0"/>
              <a:t> wave,</a:t>
            </a:r>
          </a:p>
          <a:p>
            <a:pPr marL="0" indent="0">
              <a:buNone/>
            </a:pPr>
            <a:r>
              <a:rPr lang="en-US" sz="3300" dirty="0"/>
              <a:t>“O saw ye Count Albert, the gentle and brave?</a:t>
            </a:r>
          </a:p>
          <a:p>
            <a:pPr marL="0" indent="0">
              <a:buNone/>
            </a:pPr>
            <a:r>
              <a:rPr lang="en-US" sz="3300" dirty="0"/>
              <a:t>“When the Crescent went back, and the Red-cross </a:t>
            </a:r>
            <a:r>
              <a:rPr lang="en-US" sz="3300" dirty="0" err="1"/>
              <a:t>rush’d</a:t>
            </a:r>
            <a:r>
              <a:rPr lang="en-US" sz="3300" dirty="0"/>
              <a:t> on,</a:t>
            </a:r>
          </a:p>
          <a:p>
            <a:pPr marL="0" indent="0">
              <a:buNone/>
            </a:pPr>
            <a:r>
              <a:rPr lang="en-US" sz="3300" dirty="0"/>
              <a:t>“O saw ye him foremost on Mount </a:t>
            </a:r>
            <a:r>
              <a:rPr lang="en-US" sz="3300" dirty="0" err="1"/>
              <a:t>Libanon</a:t>
            </a:r>
            <a:r>
              <a:rPr lang="en-US" sz="3300" dirty="0" smtClean="0"/>
              <a:t>?”—</a:t>
            </a:r>
          </a:p>
          <a:p>
            <a:pPr marL="0" indent="0">
              <a:buNone/>
            </a:pPr>
            <a:endParaRPr lang="en-US" sz="3300" dirty="0" smtClean="0"/>
          </a:p>
          <a:p>
            <a:pPr marL="0" indent="0">
              <a:buNone/>
            </a:pPr>
            <a:r>
              <a:rPr lang="en-US" sz="3300" dirty="0"/>
              <a:t>--“O lady, fair lady, the tree green it grows,		</a:t>
            </a:r>
          </a:p>
          <a:p>
            <a:pPr marL="0" indent="0">
              <a:buNone/>
            </a:pPr>
            <a:r>
              <a:rPr lang="en-US" sz="3300" dirty="0"/>
              <a:t>“O lady, fair lady, the stream pure it flows,</a:t>
            </a:r>
          </a:p>
          <a:p>
            <a:pPr marL="0" indent="0">
              <a:buNone/>
            </a:pPr>
            <a:r>
              <a:rPr lang="en-US" sz="3300" dirty="0"/>
              <a:t>“Your castle stands strong, and your hopes soar on high,</a:t>
            </a:r>
          </a:p>
          <a:p>
            <a:pPr marL="0" indent="0">
              <a:buNone/>
            </a:pPr>
            <a:r>
              <a:rPr lang="en-US" sz="3300" dirty="0"/>
              <a:t>“But lady, fair lady, all blossoms to die.</a:t>
            </a:r>
          </a:p>
          <a:p>
            <a:pPr marL="0" indent="0">
              <a:buNone/>
            </a:pPr>
            <a:r>
              <a:rPr lang="en-US" sz="3300" dirty="0"/>
              <a:t> </a:t>
            </a:r>
          </a:p>
          <a:p>
            <a:pPr marL="0" indent="0">
              <a:buNone/>
            </a:pPr>
            <a:r>
              <a:rPr lang="en-US" sz="3300" dirty="0"/>
              <a:t>“The green boughs they wither, the thunderbolt falls,</a:t>
            </a:r>
          </a:p>
          <a:p>
            <a:pPr marL="0" indent="0">
              <a:buNone/>
            </a:pPr>
            <a:r>
              <a:rPr lang="en-US" sz="3300" dirty="0"/>
              <a:t>“It leaves of your castle but Levin-scorched walls,	</a:t>
            </a:r>
          </a:p>
          <a:p>
            <a:pPr marL="0" indent="0">
              <a:buNone/>
            </a:pPr>
            <a:r>
              <a:rPr lang="en-US" sz="3300" dirty="0"/>
              <a:t>“The pure stream runs muddy, the gay hope is gone,</a:t>
            </a:r>
          </a:p>
          <a:p>
            <a:pPr marL="0" indent="0">
              <a:buNone/>
            </a:pPr>
            <a:r>
              <a:rPr lang="en-US" sz="3300" dirty="0"/>
              <a:t>“Count Albert is taken on Mount </a:t>
            </a:r>
            <a:r>
              <a:rPr lang="en-US" sz="3300" dirty="0" err="1"/>
              <a:t>Libanon</a:t>
            </a:r>
            <a:r>
              <a:rPr lang="en-US" sz="3300" dirty="0"/>
              <a:t>.”	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60432" y="548680"/>
            <a:ext cx="4860032" cy="5904656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9267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747464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3806" y="14468"/>
            <a:ext cx="8858674" cy="6843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200" dirty="0"/>
              <a:t>O she’s </a:t>
            </a:r>
            <a:r>
              <a:rPr lang="en-US" sz="7200" dirty="0" err="1"/>
              <a:t>ta’en</a:t>
            </a:r>
            <a:r>
              <a:rPr lang="en-US" sz="7200" dirty="0"/>
              <a:t> a horse should be fleet at her speed,</a:t>
            </a:r>
          </a:p>
          <a:p>
            <a:pPr marL="0" indent="0">
              <a:buNone/>
            </a:pPr>
            <a:r>
              <a:rPr lang="en-US" sz="7200" dirty="0"/>
              <a:t>And she’s </a:t>
            </a:r>
            <a:r>
              <a:rPr lang="en-US" sz="7200" dirty="0" err="1"/>
              <a:t>ta’en</a:t>
            </a:r>
            <a:r>
              <a:rPr lang="en-US" sz="7200" dirty="0"/>
              <a:t> a sword should be sharp at her need,</a:t>
            </a:r>
          </a:p>
          <a:p>
            <a:pPr marL="0" indent="0">
              <a:buNone/>
            </a:pPr>
            <a:r>
              <a:rPr lang="en-US" sz="7200" dirty="0"/>
              <a:t>And she has </a:t>
            </a:r>
            <a:r>
              <a:rPr lang="en-US" sz="7200" dirty="0" err="1"/>
              <a:t>ta’en</a:t>
            </a:r>
            <a:r>
              <a:rPr lang="en-US" sz="7200" dirty="0"/>
              <a:t> shipping for Palestine’s land</a:t>
            </a:r>
            <a:r>
              <a:rPr lang="en-US" sz="7200" dirty="0" smtClean="0"/>
              <a:t>, </a:t>
            </a:r>
            <a:endParaRPr lang="en-US" sz="7200" dirty="0"/>
          </a:p>
          <a:p>
            <a:pPr marL="0" indent="0">
              <a:buNone/>
            </a:pPr>
            <a:r>
              <a:rPr lang="en-US" sz="7200" dirty="0"/>
              <a:t>To ransom Count Albert from </a:t>
            </a:r>
            <a:r>
              <a:rPr lang="en-US" sz="7200" dirty="0" err="1"/>
              <a:t>Soldanrie’s</a:t>
            </a:r>
            <a:r>
              <a:rPr lang="en-US" sz="7200" dirty="0"/>
              <a:t> hand</a:t>
            </a:r>
            <a:r>
              <a:rPr lang="en-US" sz="7200" dirty="0" smtClean="0"/>
              <a:t>.</a:t>
            </a:r>
          </a:p>
          <a:p>
            <a:pPr marL="0" indent="0">
              <a:buNone/>
            </a:pPr>
            <a:r>
              <a:rPr lang="en-US" sz="7200" dirty="0"/>
              <a:t>				</a:t>
            </a:r>
          </a:p>
          <a:p>
            <a:pPr marL="0" indent="0">
              <a:buNone/>
            </a:pPr>
            <a:r>
              <a:rPr lang="en-US" sz="7200" dirty="0" smtClean="0"/>
              <a:t>Small </a:t>
            </a:r>
            <a:r>
              <a:rPr lang="en-US" sz="7200" dirty="0"/>
              <a:t>thought had Count Albert on fair Rosalie,</a:t>
            </a:r>
          </a:p>
          <a:p>
            <a:pPr marL="0" indent="0">
              <a:buNone/>
            </a:pPr>
            <a:r>
              <a:rPr lang="en-US" sz="7200" dirty="0"/>
              <a:t>Small thought on his faith, or his knighthood had he;</a:t>
            </a:r>
          </a:p>
          <a:p>
            <a:pPr marL="0" indent="0">
              <a:buNone/>
            </a:pPr>
            <a:r>
              <a:rPr lang="en-US" sz="7200" dirty="0"/>
              <a:t>A heathenish damsel his light heart had won,</a:t>
            </a:r>
          </a:p>
          <a:p>
            <a:pPr marL="0" indent="0">
              <a:buNone/>
            </a:pPr>
            <a:r>
              <a:rPr lang="en-US" sz="7200" dirty="0"/>
              <a:t>The </a:t>
            </a:r>
            <a:r>
              <a:rPr lang="en-US" sz="7200" dirty="0" err="1"/>
              <a:t>Soldan’s</a:t>
            </a:r>
            <a:r>
              <a:rPr lang="en-US" sz="7200" dirty="0"/>
              <a:t> fair daughter of Mount </a:t>
            </a:r>
            <a:r>
              <a:rPr lang="en-US" sz="7200" dirty="0" err="1"/>
              <a:t>Libanon</a:t>
            </a:r>
            <a:r>
              <a:rPr lang="en-US" sz="7200" dirty="0" smtClean="0"/>
              <a:t>.</a:t>
            </a:r>
          </a:p>
          <a:p>
            <a:pPr marL="0" indent="0">
              <a:buNone/>
            </a:pPr>
            <a:r>
              <a:rPr lang="en-US" sz="7200" dirty="0"/>
              <a:t>				</a:t>
            </a:r>
          </a:p>
          <a:p>
            <a:pPr marL="0" indent="0">
              <a:buNone/>
            </a:pPr>
            <a:r>
              <a:rPr lang="en-US" sz="7200" dirty="0" smtClean="0"/>
              <a:t>--“</a:t>
            </a:r>
            <a:r>
              <a:rPr lang="en-US" sz="7200" dirty="0"/>
              <a:t>Oh! Christian, brave Christian, my love </a:t>
            </a:r>
            <a:r>
              <a:rPr lang="en-US" sz="7200" dirty="0" err="1"/>
              <a:t>would’st</a:t>
            </a:r>
            <a:r>
              <a:rPr lang="en-US" sz="7200" dirty="0"/>
              <a:t> thou be?</a:t>
            </a:r>
          </a:p>
          <a:p>
            <a:pPr marL="0" indent="0">
              <a:buNone/>
            </a:pPr>
            <a:r>
              <a:rPr lang="en-US" sz="7200" dirty="0"/>
              <a:t>“Three things must thou do ere I hearken to </a:t>
            </a:r>
            <a:r>
              <a:rPr lang="en-US" sz="7200" dirty="0" smtClean="0"/>
              <a:t>thee</a:t>
            </a:r>
            <a:r>
              <a:rPr lang="en-US" sz="7200" dirty="0"/>
              <a:t>—</a:t>
            </a:r>
          </a:p>
          <a:p>
            <a:pPr marL="0" indent="0">
              <a:buNone/>
            </a:pPr>
            <a:r>
              <a:rPr lang="en-US" sz="7200" dirty="0"/>
              <a:t>“Our laws and our worship on thee shalt thou take,</a:t>
            </a:r>
          </a:p>
          <a:p>
            <a:pPr marL="0" indent="0">
              <a:buNone/>
            </a:pPr>
            <a:r>
              <a:rPr lang="en-US" sz="7200" dirty="0"/>
              <a:t>“And this thou shalt do first for </a:t>
            </a:r>
            <a:r>
              <a:rPr lang="en-US" sz="7200" dirty="0" err="1"/>
              <a:t>Zulema’s</a:t>
            </a:r>
            <a:r>
              <a:rPr lang="en-US" sz="7200" dirty="0"/>
              <a:t> sake</a:t>
            </a:r>
            <a:r>
              <a:rPr lang="en-US" sz="7200" dirty="0" smtClean="0"/>
              <a:t>.</a:t>
            </a:r>
          </a:p>
          <a:p>
            <a:pPr marL="0" indent="0">
              <a:buNone/>
            </a:pPr>
            <a:r>
              <a:rPr lang="en-US" sz="7200" dirty="0"/>
              <a:t>		</a:t>
            </a:r>
          </a:p>
          <a:p>
            <a:pPr marL="0" indent="0">
              <a:buNone/>
            </a:pPr>
            <a:r>
              <a:rPr lang="en-US" sz="7200" dirty="0"/>
              <a:t> </a:t>
            </a:r>
            <a:r>
              <a:rPr lang="en-US" sz="7200" dirty="0" smtClean="0"/>
              <a:t>“</a:t>
            </a:r>
            <a:r>
              <a:rPr lang="en-US" sz="7200" dirty="0"/>
              <a:t>And next in the cavern, where burns evermore	</a:t>
            </a:r>
          </a:p>
          <a:p>
            <a:pPr marL="0" indent="0">
              <a:buNone/>
            </a:pPr>
            <a:r>
              <a:rPr lang="en-US" sz="7200" dirty="0"/>
              <a:t>“The mystical flame which the </a:t>
            </a:r>
            <a:r>
              <a:rPr lang="en-US" sz="7200" dirty="0" err="1"/>
              <a:t>Curdmans</a:t>
            </a:r>
            <a:r>
              <a:rPr lang="en-US" sz="7200" dirty="0"/>
              <a:t> adore,</a:t>
            </a:r>
          </a:p>
          <a:p>
            <a:pPr marL="0" indent="0">
              <a:buNone/>
            </a:pPr>
            <a:r>
              <a:rPr lang="en-US" sz="7200" dirty="0"/>
              <a:t>“Alone and in silence three nights shall thou wake,</a:t>
            </a:r>
          </a:p>
          <a:p>
            <a:pPr marL="0" indent="0">
              <a:buNone/>
            </a:pPr>
            <a:r>
              <a:rPr lang="en-US" sz="7200" dirty="0"/>
              <a:t>“And this thou shalt next do for </a:t>
            </a:r>
            <a:r>
              <a:rPr lang="en-US" sz="7200" dirty="0" err="1"/>
              <a:t>Zulema’s</a:t>
            </a:r>
            <a:r>
              <a:rPr lang="en-US" sz="7200" dirty="0"/>
              <a:t> sake.		</a:t>
            </a:r>
          </a:p>
          <a:p>
            <a:pPr marL="0" indent="0">
              <a:buNone/>
            </a:pPr>
            <a:r>
              <a:rPr lang="en-US" sz="7200" dirty="0"/>
              <a:t> </a:t>
            </a:r>
          </a:p>
          <a:p>
            <a:pPr marL="0" indent="0">
              <a:buNone/>
            </a:pPr>
            <a:r>
              <a:rPr lang="en-US" sz="7200" dirty="0"/>
              <a:t>“And last, thou shalt aid us with council and hand,</a:t>
            </a:r>
          </a:p>
          <a:p>
            <a:pPr marL="0" indent="0">
              <a:buNone/>
            </a:pPr>
            <a:r>
              <a:rPr lang="en-US" sz="7200" dirty="0"/>
              <a:t>“To drive the Frank robbers from Palestine’s land;	</a:t>
            </a:r>
          </a:p>
          <a:p>
            <a:pPr marL="0" indent="0">
              <a:buNone/>
            </a:pPr>
            <a:r>
              <a:rPr lang="en-US" sz="7200" dirty="0"/>
              <a:t>“For my lord and my love then Count Albert I’ll take,</a:t>
            </a:r>
          </a:p>
          <a:p>
            <a:pPr marL="0" indent="0">
              <a:buNone/>
            </a:pPr>
            <a:r>
              <a:rPr lang="en-US" sz="7200" dirty="0"/>
              <a:t>“When all this is </a:t>
            </a:r>
            <a:r>
              <a:rPr lang="en-US" sz="7200" dirty="0" err="1"/>
              <a:t>accomplish’d</a:t>
            </a:r>
            <a:r>
              <a:rPr lang="en-US" sz="7200" dirty="0"/>
              <a:t> for </a:t>
            </a:r>
            <a:r>
              <a:rPr lang="en-US" sz="7200" dirty="0" err="1"/>
              <a:t>Zulema’s</a:t>
            </a:r>
            <a:r>
              <a:rPr lang="en-US" sz="7200" dirty="0"/>
              <a:t> sake.”</a:t>
            </a:r>
            <a:r>
              <a:rPr lang="en-US" sz="3400" dirty="0"/>
              <a:t>	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748464" y="197171"/>
            <a:ext cx="5076056" cy="66693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278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747464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200" dirty="0"/>
              <a:t>He has thrown by his helmet and cross-handled sword,</a:t>
            </a:r>
          </a:p>
          <a:p>
            <a:pPr marL="0" indent="0">
              <a:buNone/>
            </a:pPr>
            <a:r>
              <a:rPr lang="en-US" sz="7200" dirty="0"/>
              <a:t>Renouncing his knighthood, denying his Lord;</a:t>
            </a:r>
          </a:p>
          <a:p>
            <a:pPr marL="0" indent="0">
              <a:buNone/>
            </a:pPr>
            <a:r>
              <a:rPr lang="en-US" sz="7200" dirty="0"/>
              <a:t>He has </a:t>
            </a:r>
            <a:r>
              <a:rPr lang="en-US" sz="7200" dirty="0" err="1"/>
              <a:t>ta’en</a:t>
            </a:r>
            <a:r>
              <a:rPr lang="en-US" sz="7200" dirty="0"/>
              <a:t> the green caftan, and turban put on,	</a:t>
            </a:r>
          </a:p>
          <a:p>
            <a:pPr marL="0" indent="0">
              <a:buNone/>
            </a:pPr>
            <a:r>
              <a:rPr lang="en-US" sz="7200" dirty="0"/>
              <a:t>For the love of the maiden of fair </a:t>
            </a:r>
            <a:r>
              <a:rPr lang="en-US" sz="7200" dirty="0" err="1"/>
              <a:t>Libanon</a:t>
            </a:r>
            <a:r>
              <a:rPr lang="en-US" sz="7200" dirty="0"/>
              <a:t>.		</a:t>
            </a:r>
          </a:p>
          <a:p>
            <a:pPr marL="0" indent="0">
              <a:buNone/>
            </a:pPr>
            <a:r>
              <a:rPr lang="en-US" sz="7200" dirty="0"/>
              <a:t> </a:t>
            </a:r>
          </a:p>
          <a:p>
            <a:pPr marL="0" indent="0">
              <a:buNone/>
            </a:pPr>
            <a:r>
              <a:rPr lang="en-US" sz="7200" dirty="0"/>
              <a:t>And in the dread cavern, deep </a:t>
            </a:r>
            <a:r>
              <a:rPr lang="en-US" sz="7200" dirty="0" err="1"/>
              <a:t>deep</a:t>
            </a:r>
            <a:r>
              <a:rPr lang="en-US" sz="7200" dirty="0"/>
              <a:t> under ground,</a:t>
            </a:r>
          </a:p>
          <a:p>
            <a:pPr marL="0" indent="0">
              <a:buNone/>
            </a:pPr>
            <a:r>
              <a:rPr lang="en-US" sz="7200" dirty="0"/>
              <a:t>Which fifty steel gates and steel portals surround, </a:t>
            </a:r>
          </a:p>
          <a:p>
            <a:pPr marL="0" indent="0">
              <a:buNone/>
            </a:pPr>
            <a:r>
              <a:rPr lang="en-US" sz="7200" dirty="0"/>
              <a:t>He has </a:t>
            </a:r>
            <a:r>
              <a:rPr lang="en-US" sz="7200" dirty="0" err="1"/>
              <a:t>watch’d</a:t>
            </a:r>
            <a:r>
              <a:rPr lang="en-US" sz="7200" dirty="0"/>
              <a:t> until day break, but sight saw he none, </a:t>
            </a:r>
          </a:p>
          <a:p>
            <a:pPr marL="0" indent="0">
              <a:buNone/>
            </a:pPr>
            <a:r>
              <a:rPr lang="en-US" sz="7200" dirty="0"/>
              <a:t>Save the flame burning bright on its altar of stone.	</a:t>
            </a:r>
          </a:p>
          <a:p>
            <a:pPr marL="0" indent="0">
              <a:buNone/>
            </a:pPr>
            <a:r>
              <a:rPr lang="en-US" sz="7200" dirty="0"/>
              <a:t> </a:t>
            </a:r>
          </a:p>
          <a:p>
            <a:pPr marL="0" indent="0">
              <a:buNone/>
            </a:pPr>
            <a:r>
              <a:rPr lang="en-US" sz="7200" dirty="0"/>
              <a:t>Amazed was the princess, the </a:t>
            </a:r>
            <a:r>
              <a:rPr lang="en-US" sz="7200" dirty="0" err="1"/>
              <a:t>Soldan</a:t>
            </a:r>
            <a:r>
              <a:rPr lang="en-US" sz="7200" dirty="0"/>
              <a:t> amazed, </a:t>
            </a:r>
          </a:p>
          <a:p>
            <a:pPr marL="0" indent="0">
              <a:buNone/>
            </a:pPr>
            <a:r>
              <a:rPr lang="en-US" sz="7200" dirty="0"/>
              <a:t>Sore </a:t>
            </a:r>
            <a:r>
              <a:rPr lang="en-US" sz="7200" dirty="0" err="1"/>
              <a:t>murmur‘d</a:t>
            </a:r>
            <a:r>
              <a:rPr lang="en-US" sz="7200" dirty="0"/>
              <a:t> the priests as on Albert they gazed;</a:t>
            </a:r>
          </a:p>
          <a:p>
            <a:pPr marL="0" indent="0">
              <a:buNone/>
            </a:pPr>
            <a:r>
              <a:rPr lang="en-US" sz="7200" dirty="0"/>
              <a:t>They </a:t>
            </a:r>
            <a:r>
              <a:rPr lang="en-US" sz="7200" dirty="0" err="1"/>
              <a:t>search’d</a:t>
            </a:r>
            <a:r>
              <a:rPr lang="en-US" sz="7200" dirty="0"/>
              <a:t> all his garments, and under his weeds,</a:t>
            </a:r>
          </a:p>
          <a:p>
            <a:pPr marL="0" indent="0">
              <a:buNone/>
            </a:pPr>
            <a:r>
              <a:rPr lang="en-US" sz="7200" dirty="0"/>
              <a:t>They found, and took from him, his rosary beads.</a:t>
            </a:r>
          </a:p>
          <a:p>
            <a:pPr marL="0" indent="0">
              <a:buNone/>
            </a:pPr>
            <a:endParaRPr lang="en-US" sz="7200" dirty="0" smtClean="0"/>
          </a:p>
          <a:p>
            <a:pPr marL="0" indent="0">
              <a:buNone/>
            </a:pPr>
            <a:r>
              <a:rPr lang="en-US" sz="7200" dirty="0" smtClean="0"/>
              <a:t>Again </a:t>
            </a:r>
            <a:r>
              <a:rPr lang="en-US" sz="7200" dirty="0"/>
              <a:t>in the cavern, deep </a:t>
            </a:r>
            <a:r>
              <a:rPr lang="en-US" sz="7200" dirty="0" err="1"/>
              <a:t>deep</a:t>
            </a:r>
            <a:r>
              <a:rPr lang="en-US" sz="7200" dirty="0"/>
              <a:t> under ground,	</a:t>
            </a:r>
          </a:p>
          <a:p>
            <a:pPr marL="0" indent="0">
              <a:buNone/>
            </a:pPr>
            <a:r>
              <a:rPr lang="en-US" sz="7200" dirty="0"/>
              <a:t>He </a:t>
            </a:r>
            <a:r>
              <a:rPr lang="en-US" sz="7200" dirty="0" err="1"/>
              <a:t>watch’d</a:t>
            </a:r>
            <a:r>
              <a:rPr lang="en-US" sz="7200" dirty="0"/>
              <a:t> the lone night, while the winds whistled round;</a:t>
            </a:r>
          </a:p>
          <a:p>
            <a:pPr marL="0" indent="0">
              <a:buNone/>
            </a:pPr>
            <a:r>
              <a:rPr lang="en-US" sz="7200" dirty="0"/>
              <a:t>Far off was their murmur, it came not more nigh,</a:t>
            </a:r>
          </a:p>
          <a:p>
            <a:pPr marL="0" indent="0">
              <a:buNone/>
            </a:pPr>
            <a:r>
              <a:rPr lang="en-US" sz="7200" dirty="0" smtClean="0"/>
              <a:t>The </a:t>
            </a:r>
            <a:r>
              <a:rPr lang="en-US" sz="7200" dirty="0"/>
              <a:t>flame </a:t>
            </a:r>
            <a:r>
              <a:rPr lang="en-US" sz="7200" dirty="0" err="1"/>
              <a:t>burn’d</a:t>
            </a:r>
            <a:r>
              <a:rPr lang="en-US" sz="7200" dirty="0"/>
              <a:t> unmoved, and </a:t>
            </a:r>
            <a:r>
              <a:rPr lang="en-US" sz="7200" dirty="0" err="1"/>
              <a:t>nought</a:t>
            </a:r>
            <a:r>
              <a:rPr lang="en-US" sz="7200" dirty="0"/>
              <a:t> else did he spy.	</a:t>
            </a:r>
            <a:endParaRPr lang="en-US" sz="7200" dirty="0" smtClean="0"/>
          </a:p>
          <a:p>
            <a:pPr marL="0" indent="0">
              <a:buNone/>
            </a:pPr>
            <a:r>
              <a:rPr lang="en-US" sz="7200" dirty="0" smtClean="0"/>
              <a:t> </a:t>
            </a:r>
            <a:endParaRPr lang="en-US" sz="7200" dirty="0"/>
          </a:p>
          <a:p>
            <a:pPr marL="0" indent="0">
              <a:buNone/>
            </a:pPr>
            <a:r>
              <a:rPr lang="en-US" sz="7200" dirty="0"/>
              <a:t>Lord </a:t>
            </a:r>
            <a:r>
              <a:rPr lang="en-US" sz="7200" dirty="0" err="1"/>
              <a:t>murmur’d</a:t>
            </a:r>
            <a:r>
              <a:rPr lang="en-US" sz="7200" dirty="0"/>
              <a:t> the priests, and amazed was the king,</a:t>
            </a:r>
          </a:p>
          <a:p>
            <a:pPr marL="0" indent="0">
              <a:buNone/>
            </a:pPr>
            <a:r>
              <a:rPr lang="en-US" sz="7200" dirty="0"/>
              <a:t>While many dark spells of their witchcraft they sing;	</a:t>
            </a:r>
          </a:p>
          <a:p>
            <a:pPr marL="0" indent="0">
              <a:buNone/>
            </a:pPr>
            <a:r>
              <a:rPr lang="en-US" sz="7200" dirty="0"/>
              <a:t>They </a:t>
            </a:r>
            <a:r>
              <a:rPr lang="en-US" sz="7200" dirty="0" err="1"/>
              <a:t>search’d</a:t>
            </a:r>
            <a:r>
              <a:rPr lang="en-US" sz="7200" dirty="0"/>
              <a:t> Albert’s body, and lo! on his breast</a:t>
            </a:r>
          </a:p>
          <a:p>
            <a:pPr marL="0" indent="0">
              <a:buNone/>
            </a:pPr>
            <a:r>
              <a:rPr lang="en-US" sz="7200" dirty="0"/>
              <a:t>Was the sign of the Cross, by his father </a:t>
            </a:r>
            <a:r>
              <a:rPr lang="en-US" sz="7200" dirty="0" err="1"/>
              <a:t>impress’d</a:t>
            </a:r>
            <a:r>
              <a:rPr lang="en-US" sz="7200" dirty="0"/>
              <a:t>.	</a:t>
            </a:r>
          </a:p>
          <a:p>
            <a:pPr marL="0" indent="0">
              <a:buNone/>
            </a:pPr>
            <a:r>
              <a:rPr lang="en-US" sz="3400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144000" y="471673"/>
            <a:ext cx="5148064" cy="640871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en-US" dirty="0" smtClean="0"/>
              <a:t>	</a:t>
            </a:r>
            <a:endParaRPr lang="ru-RU" sz="6400" dirty="0"/>
          </a:p>
        </p:txBody>
      </p:sp>
    </p:spTree>
    <p:extLst>
      <p:ext uri="{BB962C8B-B14F-4D97-AF65-F5344CB8AC3E}">
        <p14:creationId xmlns:p14="http://schemas.microsoft.com/office/powerpoint/2010/main" val="122184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747464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16632"/>
            <a:ext cx="8604448" cy="674136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200" dirty="0"/>
              <a:t>The priests they </a:t>
            </a:r>
            <a:r>
              <a:rPr lang="en-US" sz="7200" dirty="0" err="1"/>
              <a:t>eraze</a:t>
            </a:r>
            <a:r>
              <a:rPr lang="en-US" sz="7200" dirty="0"/>
              <a:t> it with care and with pain,</a:t>
            </a:r>
          </a:p>
          <a:p>
            <a:pPr marL="0" indent="0">
              <a:buNone/>
            </a:pPr>
            <a:r>
              <a:rPr lang="en-US" sz="7200" dirty="0"/>
              <a:t>And the recreant </a:t>
            </a:r>
            <a:r>
              <a:rPr lang="en-US" sz="7200" dirty="0" err="1"/>
              <a:t>return’d</a:t>
            </a:r>
            <a:r>
              <a:rPr lang="en-US" sz="7200" dirty="0"/>
              <a:t> to the cavern again;</a:t>
            </a:r>
          </a:p>
          <a:p>
            <a:pPr marL="0" indent="0">
              <a:buNone/>
            </a:pPr>
            <a:r>
              <a:rPr lang="en-US" sz="7200" dirty="0"/>
              <a:t>But as he descended a whisper there fell!—		</a:t>
            </a:r>
          </a:p>
          <a:p>
            <a:pPr marL="0" indent="0">
              <a:buNone/>
            </a:pPr>
            <a:r>
              <a:rPr lang="en-US" sz="7200" dirty="0"/>
              <a:t>--It was his good angel, who bade him farewell!—	</a:t>
            </a:r>
          </a:p>
          <a:p>
            <a:pPr marL="0" indent="0">
              <a:buNone/>
            </a:pPr>
            <a:r>
              <a:rPr lang="en-US" sz="7200" dirty="0"/>
              <a:t> </a:t>
            </a:r>
          </a:p>
          <a:p>
            <a:pPr marL="0" indent="0">
              <a:buNone/>
            </a:pPr>
            <a:r>
              <a:rPr lang="en-US" sz="7200" dirty="0"/>
              <a:t>High bristled his hair, his heart </a:t>
            </a:r>
            <a:r>
              <a:rPr lang="en-US" sz="7200" dirty="0" err="1"/>
              <a:t>flutter’d</a:t>
            </a:r>
            <a:r>
              <a:rPr lang="en-US" sz="7200" dirty="0"/>
              <a:t> and beat,</a:t>
            </a:r>
          </a:p>
          <a:p>
            <a:pPr marL="0" indent="0">
              <a:buNone/>
            </a:pPr>
            <a:r>
              <a:rPr lang="en-US" sz="7200" dirty="0"/>
              <a:t>And he </a:t>
            </a:r>
            <a:r>
              <a:rPr lang="en-US" sz="7200" dirty="0" err="1"/>
              <a:t>turn’d</a:t>
            </a:r>
            <a:r>
              <a:rPr lang="en-US" sz="7200" dirty="0"/>
              <a:t> him five steps, half resolved to retreat;</a:t>
            </a:r>
          </a:p>
          <a:p>
            <a:pPr marL="0" indent="0">
              <a:buNone/>
            </a:pPr>
            <a:r>
              <a:rPr lang="en-US" sz="7200" dirty="0"/>
              <a:t>But his heart it was </a:t>
            </a:r>
            <a:r>
              <a:rPr lang="en-US" sz="7200" dirty="0" err="1"/>
              <a:t>harden’d</a:t>
            </a:r>
            <a:r>
              <a:rPr lang="en-US" sz="7200" dirty="0"/>
              <a:t>, his purpose was gone,</a:t>
            </a:r>
          </a:p>
          <a:p>
            <a:pPr marL="0" indent="0">
              <a:buNone/>
            </a:pPr>
            <a:r>
              <a:rPr lang="en-US" sz="7200" dirty="0"/>
              <a:t>When he thought of the maiden of fair </a:t>
            </a:r>
            <a:r>
              <a:rPr lang="en-US" sz="7200" dirty="0" err="1"/>
              <a:t>Libanon</a:t>
            </a:r>
            <a:r>
              <a:rPr lang="en-US" sz="7200" dirty="0"/>
              <a:t>.	</a:t>
            </a:r>
          </a:p>
          <a:p>
            <a:pPr marL="0" indent="0">
              <a:buNone/>
            </a:pPr>
            <a:r>
              <a:rPr lang="en-US" sz="7200" dirty="0"/>
              <a:t> </a:t>
            </a:r>
          </a:p>
          <a:p>
            <a:pPr marL="0" indent="0">
              <a:buNone/>
            </a:pPr>
            <a:r>
              <a:rPr lang="en-US" sz="7200" dirty="0"/>
              <a:t>Scarce </a:t>
            </a:r>
            <a:r>
              <a:rPr lang="en-US" sz="7200" dirty="0" err="1"/>
              <a:t>pass’d</a:t>
            </a:r>
            <a:r>
              <a:rPr lang="en-US" sz="7200" dirty="0"/>
              <a:t> he the archway, the threshold scarce trod,</a:t>
            </a:r>
          </a:p>
          <a:p>
            <a:pPr marL="0" indent="0">
              <a:buNone/>
            </a:pPr>
            <a:r>
              <a:rPr lang="en-US" sz="7200" dirty="0"/>
              <a:t>When the winds from the four points of heaven were abroad;</a:t>
            </a:r>
          </a:p>
          <a:p>
            <a:pPr marL="0" indent="0">
              <a:buNone/>
            </a:pPr>
            <a:r>
              <a:rPr lang="en-US" sz="7200" dirty="0"/>
              <a:t>They made each steel portal to rattle and ring,</a:t>
            </a:r>
          </a:p>
          <a:p>
            <a:pPr marL="0" indent="0">
              <a:buNone/>
            </a:pPr>
            <a:r>
              <a:rPr lang="en-US" sz="7200" dirty="0"/>
              <a:t>And, borne on the blast, came the dread Fire-King.	</a:t>
            </a:r>
          </a:p>
          <a:p>
            <a:pPr marL="0" indent="0">
              <a:buNone/>
            </a:pPr>
            <a:r>
              <a:rPr lang="en-US" sz="7200" dirty="0"/>
              <a:t> </a:t>
            </a:r>
          </a:p>
          <a:p>
            <a:pPr marL="0" indent="0">
              <a:buNone/>
            </a:pPr>
            <a:r>
              <a:rPr lang="en-US" sz="7200" dirty="0"/>
              <a:t>Full sore </a:t>
            </a:r>
            <a:r>
              <a:rPr lang="en-US" sz="7200" dirty="0" err="1"/>
              <a:t>rock’d</a:t>
            </a:r>
            <a:r>
              <a:rPr lang="en-US" sz="7200" dirty="0"/>
              <a:t> the cavern </a:t>
            </a:r>
            <a:r>
              <a:rPr lang="en-US" sz="7200" dirty="0" err="1"/>
              <a:t>whene’er</a:t>
            </a:r>
            <a:r>
              <a:rPr lang="en-US" sz="7200" dirty="0"/>
              <a:t> he drew nigh,	</a:t>
            </a:r>
          </a:p>
          <a:p>
            <a:pPr marL="0" indent="0">
              <a:buNone/>
            </a:pPr>
            <a:r>
              <a:rPr lang="en-US" sz="7200" dirty="0"/>
              <a:t>The fire on the altar blazed </a:t>
            </a:r>
            <a:r>
              <a:rPr lang="en-US" sz="7200" dirty="0" err="1"/>
              <a:t>blickering</a:t>
            </a:r>
            <a:r>
              <a:rPr lang="en-US" sz="7200" dirty="0"/>
              <a:t> and high;</a:t>
            </a:r>
          </a:p>
          <a:p>
            <a:pPr marL="0" indent="0">
              <a:buNone/>
            </a:pPr>
            <a:r>
              <a:rPr lang="en-US" sz="7200" dirty="0"/>
              <a:t>In volcanic explosions the mountains proclaim</a:t>
            </a:r>
          </a:p>
          <a:p>
            <a:pPr marL="0" indent="0">
              <a:buNone/>
            </a:pPr>
            <a:r>
              <a:rPr lang="en-US" sz="7200" dirty="0"/>
              <a:t>The dreadful approach of the Monarch of Flame.	</a:t>
            </a:r>
          </a:p>
          <a:p>
            <a:pPr marL="0" indent="0">
              <a:buNone/>
            </a:pPr>
            <a:r>
              <a:rPr lang="en-US" sz="7200" dirty="0" smtClean="0"/>
              <a:t>	</a:t>
            </a:r>
          </a:p>
          <a:p>
            <a:pPr marL="0" indent="0">
              <a:buNone/>
            </a:pPr>
            <a:r>
              <a:rPr lang="en-US" sz="7200" dirty="0"/>
              <a:t>Unmeasured in height, </a:t>
            </a:r>
            <a:r>
              <a:rPr lang="en-US" sz="7200" dirty="0" err="1"/>
              <a:t>undistinguish’d</a:t>
            </a:r>
            <a:r>
              <a:rPr lang="en-US" sz="7200" dirty="0"/>
              <a:t> in form,</a:t>
            </a:r>
          </a:p>
          <a:p>
            <a:pPr marL="0" indent="0">
              <a:buNone/>
            </a:pPr>
            <a:r>
              <a:rPr lang="en-US" sz="7200" dirty="0"/>
              <a:t>His breath it was lightning, his voice it was a storm,	</a:t>
            </a:r>
          </a:p>
          <a:p>
            <a:pPr marL="0" indent="0">
              <a:buNone/>
            </a:pPr>
            <a:r>
              <a:rPr lang="en-US" sz="7200" dirty="0"/>
              <a:t>I </a:t>
            </a:r>
            <a:r>
              <a:rPr lang="en-US" sz="7200" dirty="0" err="1"/>
              <a:t>ween</a:t>
            </a:r>
            <a:r>
              <a:rPr lang="en-US" sz="7200" dirty="0"/>
              <a:t> the stout heart of Count Albert was tame,</a:t>
            </a:r>
          </a:p>
          <a:p>
            <a:pPr marL="0" indent="0">
              <a:buNone/>
            </a:pPr>
            <a:r>
              <a:rPr lang="en-US" sz="7200" dirty="0"/>
              <a:t>When he saw in his terrors the Monarch of Flame.</a:t>
            </a:r>
            <a:r>
              <a:rPr lang="en-US" sz="3400" dirty="0"/>
              <a:t>	</a:t>
            </a:r>
          </a:p>
          <a:p>
            <a:pPr marL="0" indent="0">
              <a:buNone/>
            </a:pPr>
            <a:r>
              <a:rPr lang="en-US" sz="3400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748464" y="197171"/>
            <a:ext cx="4860032" cy="6655505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7790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747464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0"/>
            <a:ext cx="9036496" cy="6858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200" dirty="0"/>
              <a:t>In his hand a broad </a:t>
            </a:r>
            <a:r>
              <a:rPr lang="en-US" sz="7200" dirty="0" err="1"/>
              <a:t>faulchion</a:t>
            </a:r>
            <a:r>
              <a:rPr lang="en-US" sz="7200" dirty="0"/>
              <a:t> blue-</a:t>
            </a:r>
            <a:r>
              <a:rPr lang="en-US" sz="7200" dirty="0" err="1"/>
              <a:t>glimmer’d</a:t>
            </a:r>
            <a:r>
              <a:rPr lang="en-US" sz="7200" dirty="0"/>
              <a:t> through smoke,</a:t>
            </a:r>
          </a:p>
          <a:p>
            <a:pPr marL="0" indent="0">
              <a:buNone/>
            </a:pPr>
            <a:r>
              <a:rPr lang="en-US" sz="7200" dirty="0"/>
              <a:t>And Mount </a:t>
            </a:r>
            <a:r>
              <a:rPr lang="en-US" sz="7200" dirty="0" err="1"/>
              <a:t>Libanon</a:t>
            </a:r>
            <a:r>
              <a:rPr lang="en-US" sz="7200" dirty="0"/>
              <a:t> shook as the Monarch he spoke;--</a:t>
            </a:r>
          </a:p>
          <a:p>
            <a:pPr marL="0" indent="0">
              <a:buNone/>
            </a:pPr>
            <a:r>
              <a:rPr lang="en-US" sz="7200" dirty="0"/>
              <a:t>--“With this brand shalt thou conquer, thus long, and no more</a:t>
            </a:r>
            <a:r>
              <a:rPr lang="en-US" sz="7200" dirty="0" smtClean="0"/>
              <a:t>,</a:t>
            </a:r>
            <a:endParaRPr lang="en-US" sz="7200" dirty="0"/>
          </a:p>
          <a:p>
            <a:pPr marL="0" indent="0">
              <a:buNone/>
            </a:pPr>
            <a:r>
              <a:rPr lang="en-US" sz="7200" dirty="0"/>
              <a:t>“Till thou bend to the Cross, and the Virgin adore.”--	</a:t>
            </a:r>
          </a:p>
          <a:p>
            <a:pPr marL="0" indent="0">
              <a:buNone/>
            </a:pPr>
            <a:r>
              <a:rPr lang="en-US" sz="7200" dirty="0"/>
              <a:t> </a:t>
            </a:r>
          </a:p>
          <a:p>
            <a:pPr marL="0" indent="0">
              <a:buNone/>
            </a:pPr>
            <a:r>
              <a:rPr lang="en-US" sz="7200" dirty="0"/>
              <a:t>The cloud-shrouded arm gives the weapon – and see!</a:t>
            </a:r>
          </a:p>
          <a:p>
            <a:pPr marL="0" indent="0">
              <a:buNone/>
            </a:pPr>
            <a:r>
              <a:rPr lang="en-US" sz="7200" dirty="0"/>
              <a:t>The recreant receives the charm’s gift on his knee.</a:t>
            </a:r>
          </a:p>
          <a:p>
            <a:pPr marL="0" indent="0">
              <a:buNone/>
            </a:pPr>
            <a:r>
              <a:rPr lang="en-US" sz="7200" dirty="0"/>
              <a:t>The thunders growl distant, and faint gleam the fires</a:t>
            </a:r>
          </a:p>
          <a:p>
            <a:pPr marL="0" indent="0">
              <a:buNone/>
            </a:pPr>
            <a:r>
              <a:rPr lang="en-US" sz="7200" dirty="0"/>
              <a:t>As, born on his whirlwind, the phantom retires.	</a:t>
            </a:r>
          </a:p>
          <a:p>
            <a:pPr marL="0" indent="0">
              <a:buNone/>
            </a:pPr>
            <a:r>
              <a:rPr lang="en-US" sz="7200" dirty="0"/>
              <a:t> </a:t>
            </a:r>
          </a:p>
          <a:p>
            <a:pPr marL="0" indent="0">
              <a:buNone/>
            </a:pPr>
            <a:r>
              <a:rPr lang="en-US" sz="7200" dirty="0"/>
              <a:t>Count Albert has </a:t>
            </a:r>
            <a:r>
              <a:rPr lang="en-US" sz="7200" dirty="0" err="1"/>
              <a:t>arm’d</a:t>
            </a:r>
            <a:r>
              <a:rPr lang="en-US" sz="7200" dirty="0"/>
              <a:t> him the </a:t>
            </a:r>
            <a:r>
              <a:rPr lang="en-US" sz="7200" dirty="0" err="1"/>
              <a:t>Paynim</a:t>
            </a:r>
            <a:r>
              <a:rPr lang="en-US" sz="7200" dirty="0"/>
              <a:t> among,</a:t>
            </a:r>
          </a:p>
          <a:p>
            <a:pPr marL="0" indent="0">
              <a:buNone/>
            </a:pPr>
            <a:r>
              <a:rPr lang="en-US" sz="7200" dirty="0"/>
              <a:t>Though his heart it was false, yet his arm it was strong;</a:t>
            </a:r>
          </a:p>
          <a:p>
            <a:pPr marL="0" indent="0">
              <a:buNone/>
            </a:pPr>
            <a:r>
              <a:rPr lang="en-US" sz="7200" dirty="0"/>
              <a:t>And the Red-cross </a:t>
            </a:r>
            <a:r>
              <a:rPr lang="en-US" sz="7200" dirty="0" err="1"/>
              <a:t>wax’d</a:t>
            </a:r>
            <a:r>
              <a:rPr lang="en-US" sz="7200" dirty="0"/>
              <a:t> faint, and the Crescent came on,</a:t>
            </a:r>
          </a:p>
          <a:p>
            <a:pPr marL="0" indent="0">
              <a:buNone/>
            </a:pPr>
            <a:r>
              <a:rPr lang="en-US" sz="7200" dirty="0"/>
              <a:t>From the day he commanded on Mount </a:t>
            </a:r>
            <a:r>
              <a:rPr lang="en-US" sz="7200" dirty="0" err="1"/>
              <a:t>Libanon</a:t>
            </a:r>
            <a:r>
              <a:rPr lang="en-US" sz="7200" dirty="0"/>
              <a:t>.	</a:t>
            </a:r>
          </a:p>
          <a:p>
            <a:pPr marL="0" indent="0">
              <a:buNone/>
            </a:pPr>
            <a:r>
              <a:rPr lang="en-US" sz="7200" dirty="0"/>
              <a:t> </a:t>
            </a:r>
          </a:p>
          <a:p>
            <a:pPr marL="0" indent="0">
              <a:buNone/>
            </a:pPr>
            <a:r>
              <a:rPr lang="en-US" sz="7200" dirty="0"/>
              <a:t>From </a:t>
            </a:r>
            <a:r>
              <a:rPr lang="en-US" sz="7200" dirty="0" err="1"/>
              <a:t>Libanon’s</a:t>
            </a:r>
            <a:r>
              <a:rPr lang="en-US" sz="7200" dirty="0"/>
              <a:t> forests to </a:t>
            </a:r>
            <a:r>
              <a:rPr lang="en-US" sz="7200" dirty="0" err="1"/>
              <a:t>Gallilee’s</a:t>
            </a:r>
            <a:r>
              <a:rPr lang="en-US" sz="7200" dirty="0"/>
              <a:t> wave, 		</a:t>
            </a:r>
          </a:p>
          <a:p>
            <a:pPr marL="0" indent="0">
              <a:buNone/>
            </a:pPr>
            <a:r>
              <a:rPr lang="en-US" sz="7200" dirty="0"/>
              <a:t>The sands of </a:t>
            </a:r>
            <a:r>
              <a:rPr lang="en-US" sz="7200" dirty="0" err="1"/>
              <a:t>Samaar</a:t>
            </a:r>
            <a:r>
              <a:rPr lang="en-US" sz="7200" dirty="0"/>
              <a:t> drank the blood of the brave,</a:t>
            </a:r>
          </a:p>
          <a:p>
            <a:pPr marL="0" indent="0">
              <a:buNone/>
            </a:pPr>
            <a:r>
              <a:rPr lang="en-US" sz="7200" dirty="0"/>
              <a:t>Till the Knights of the Temple, and the Knights of Saint John,</a:t>
            </a:r>
          </a:p>
          <a:p>
            <a:pPr marL="0" indent="0">
              <a:buNone/>
            </a:pPr>
            <a:r>
              <a:rPr lang="en-US" sz="7200" dirty="0"/>
              <a:t>With Salem’s King Baldwin, against him came on.	</a:t>
            </a:r>
          </a:p>
          <a:p>
            <a:pPr marL="0" indent="0">
              <a:buNone/>
            </a:pPr>
            <a:r>
              <a:rPr lang="en-US" sz="7200" dirty="0"/>
              <a:t> </a:t>
            </a:r>
          </a:p>
          <a:p>
            <a:pPr marL="0" indent="0">
              <a:buNone/>
            </a:pPr>
            <a:r>
              <a:rPr lang="en-US" sz="7200" dirty="0"/>
              <a:t>The war-cymbals </a:t>
            </a:r>
            <a:r>
              <a:rPr lang="en-US" sz="7200" dirty="0" err="1"/>
              <a:t>clatter’d</a:t>
            </a:r>
            <a:r>
              <a:rPr lang="en-US" sz="7200" dirty="0"/>
              <a:t>, the trumpets replied,</a:t>
            </a:r>
          </a:p>
          <a:p>
            <a:pPr marL="0" indent="0">
              <a:buNone/>
            </a:pPr>
            <a:r>
              <a:rPr lang="en-US" sz="7200" dirty="0"/>
              <a:t>The lances were </a:t>
            </a:r>
            <a:r>
              <a:rPr lang="en-US" sz="7200" dirty="0" err="1"/>
              <a:t>couch’d</a:t>
            </a:r>
            <a:r>
              <a:rPr lang="en-US" sz="7200" dirty="0"/>
              <a:t>, and they closed on each side;	</a:t>
            </a:r>
          </a:p>
          <a:p>
            <a:pPr marL="0" indent="0">
              <a:buNone/>
            </a:pPr>
            <a:r>
              <a:rPr lang="en-US" sz="7200" dirty="0"/>
              <a:t>And horsemen and horses Count Albert </a:t>
            </a:r>
            <a:r>
              <a:rPr lang="en-US" sz="7200" dirty="0" err="1"/>
              <a:t>o’erthrew</a:t>
            </a:r>
            <a:r>
              <a:rPr lang="en-US" sz="7200" dirty="0"/>
              <a:t>,</a:t>
            </a:r>
          </a:p>
          <a:p>
            <a:pPr marL="0" indent="0">
              <a:buNone/>
            </a:pPr>
            <a:r>
              <a:rPr lang="en-US" sz="7200" dirty="0"/>
              <a:t>Till he pierced the thick tumult King Baldwin unto.	</a:t>
            </a:r>
            <a:r>
              <a:rPr lang="en-US" sz="6400" dirty="0"/>
              <a:t>	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11960" y="188640"/>
            <a:ext cx="5292080" cy="648072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7558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747464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0"/>
            <a:ext cx="8460432" cy="6858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200" dirty="0"/>
              <a:t>Against the </a:t>
            </a:r>
            <a:r>
              <a:rPr lang="en-US" sz="7200" dirty="0" err="1"/>
              <a:t>charm’d</a:t>
            </a:r>
            <a:r>
              <a:rPr lang="en-US" sz="7200" dirty="0"/>
              <a:t> blade which Count Albert did wield,</a:t>
            </a:r>
          </a:p>
          <a:p>
            <a:pPr marL="0" indent="0">
              <a:buNone/>
            </a:pPr>
            <a:r>
              <a:rPr lang="en-US" sz="7200" dirty="0"/>
              <a:t>The fence had been vain of the King’s Red-cross shield;</a:t>
            </a:r>
          </a:p>
          <a:p>
            <a:pPr marL="0" indent="0">
              <a:buNone/>
            </a:pPr>
            <a:r>
              <a:rPr lang="en-US" sz="7200" dirty="0"/>
              <a:t>But a page thrust him forward the monarch before,	</a:t>
            </a:r>
          </a:p>
          <a:p>
            <a:pPr marL="0" indent="0">
              <a:buNone/>
            </a:pPr>
            <a:r>
              <a:rPr lang="en-US" sz="7200" dirty="0"/>
              <a:t>And cleft the proud turban the renegade wore.	</a:t>
            </a:r>
          </a:p>
          <a:p>
            <a:pPr marL="0" indent="0">
              <a:buNone/>
            </a:pPr>
            <a:r>
              <a:rPr lang="en-US" sz="7200" dirty="0"/>
              <a:t> </a:t>
            </a:r>
          </a:p>
          <a:p>
            <a:pPr marL="0" indent="0">
              <a:buNone/>
            </a:pPr>
            <a:r>
              <a:rPr lang="en-US" sz="7200" dirty="0"/>
              <a:t>So fell was the dint, that Count Albert </a:t>
            </a:r>
            <a:r>
              <a:rPr lang="en-US" sz="7200" dirty="0" err="1"/>
              <a:t>stoop’d</a:t>
            </a:r>
            <a:r>
              <a:rPr lang="en-US" sz="7200" dirty="0"/>
              <a:t> low</a:t>
            </a:r>
          </a:p>
          <a:p>
            <a:pPr marL="0" indent="0">
              <a:buNone/>
            </a:pPr>
            <a:r>
              <a:rPr lang="en-US" sz="7200" dirty="0"/>
              <a:t>Before the </a:t>
            </a:r>
            <a:r>
              <a:rPr lang="en-US" sz="7200" dirty="0" err="1"/>
              <a:t>cross’d</a:t>
            </a:r>
            <a:r>
              <a:rPr lang="en-US" sz="7200" dirty="0"/>
              <a:t> shield, to his steel saddle-bow;</a:t>
            </a:r>
          </a:p>
          <a:p>
            <a:pPr marL="0" indent="0">
              <a:buNone/>
            </a:pPr>
            <a:r>
              <a:rPr lang="en-US" sz="7200" dirty="0"/>
              <a:t>And scarce had he bent to the Red-cross his head—</a:t>
            </a:r>
          </a:p>
          <a:p>
            <a:pPr marL="0" indent="0">
              <a:buNone/>
            </a:pPr>
            <a:r>
              <a:rPr lang="en-US" sz="7200" dirty="0"/>
              <a:t>-- “Bonne grace, </a:t>
            </a:r>
            <a:r>
              <a:rPr lang="en-US" sz="7200" dirty="0" err="1"/>
              <a:t>notre</a:t>
            </a:r>
            <a:r>
              <a:rPr lang="en-US" sz="7200" dirty="0"/>
              <a:t> Dame,”—he unwittingly said.	</a:t>
            </a:r>
            <a:endParaRPr lang="en-US" sz="7200" dirty="0" smtClean="0"/>
          </a:p>
          <a:p>
            <a:pPr marL="0" indent="0">
              <a:buNone/>
            </a:pPr>
            <a:r>
              <a:rPr lang="en-US" sz="7200" dirty="0" smtClean="0"/>
              <a:t> </a:t>
            </a:r>
            <a:endParaRPr lang="en-US" sz="7200" dirty="0"/>
          </a:p>
          <a:p>
            <a:pPr marL="0" indent="0">
              <a:buNone/>
            </a:pPr>
            <a:r>
              <a:rPr lang="en-US" sz="7200" dirty="0"/>
              <a:t>Sore </a:t>
            </a:r>
            <a:r>
              <a:rPr lang="en-US" sz="7200" dirty="0" err="1"/>
              <a:t>sigh’d</a:t>
            </a:r>
            <a:r>
              <a:rPr lang="en-US" sz="7200" dirty="0"/>
              <a:t> the charm’s sword, for its virtue was o’er,</a:t>
            </a:r>
          </a:p>
          <a:p>
            <a:pPr marL="0" indent="0">
              <a:buNone/>
            </a:pPr>
            <a:r>
              <a:rPr lang="en-US" sz="7200" dirty="0"/>
              <a:t>It sprung from his grasp, and was never seen more;</a:t>
            </a:r>
          </a:p>
          <a:p>
            <a:pPr marL="0" indent="0">
              <a:buNone/>
            </a:pPr>
            <a:r>
              <a:rPr lang="en-US" sz="7200" dirty="0"/>
              <a:t>But true men have said, that the lightning’s red wing</a:t>
            </a:r>
          </a:p>
          <a:p>
            <a:pPr marL="0" indent="0">
              <a:buNone/>
            </a:pPr>
            <a:r>
              <a:rPr lang="en-US" sz="7200" dirty="0"/>
              <a:t>Did waft back the brand to the dread Fire-King.	</a:t>
            </a:r>
          </a:p>
          <a:p>
            <a:pPr marL="0" indent="0">
              <a:buNone/>
            </a:pPr>
            <a:r>
              <a:rPr lang="en-US" sz="7200" dirty="0"/>
              <a:t> </a:t>
            </a:r>
          </a:p>
          <a:p>
            <a:pPr marL="0" indent="0">
              <a:buNone/>
            </a:pPr>
            <a:r>
              <a:rPr lang="en-US" sz="7200" dirty="0"/>
              <a:t>He </a:t>
            </a:r>
            <a:r>
              <a:rPr lang="en-US" sz="7200" dirty="0" err="1"/>
              <a:t>clench’d</a:t>
            </a:r>
            <a:r>
              <a:rPr lang="en-US" sz="7200" dirty="0"/>
              <a:t> his set teeth, and his </a:t>
            </a:r>
            <a:r>
              <a:rPr lang="en-US" sz="7200" dirty="0" err="1"/>
              <a:t>gauntletted</a:t>
            </a:r>
            <a:r>
              <a:rPr lang="en-US" sz="7200" dirty="0"/>
              <a:t> hand,	</a:t>
            </a:r>
          </a:p>
          <a:p>
            <a:pPr marL="0" indent="0">
              <a:buNone/>
            </a:pPr>
            <a:r>
              <a:rPr lang="en-US" sz="7200" dirty="0"/>
              <a:t>He </a:t>
            </a:r>
            <a:r>
              <a:rPr lang="en-US" sz="7200" dirty="0" err="1"/>
              <a:t>stretch’d</a:t>
            </a:r>
            <a:r>
              <a:rPr lang="en-US" sz="7200" dirty="0"/>
              <a:t> with one buffet that page on the strand;</a:t>
            </a:r>
          </a:p>
          <a:p>
            <a:pPr marL="0" indent="0">
              <a:buNone/>
            </a:pPr>
            <a:r>
              <a:rPr lang="en-US" sz="7200" dirty="0"/>
              <a:t>As back from the </a:t>
            </a:r>
            <a:r>
              <a:rPr lang="en-US" sz="7200" dirty="0" err="1"/>
              <a:t>strippling</a:t>
            </a:r>
            <a:r>
              <a:rPr lang="en-US" sz="7200" dirty="0"/>
              <a:t> the broken </a:t>
            </a:r>
            <a:r>
              <a:rPr lang="en-US" sz="7200" dirty="0" err="1"/>
              <a:t>casque</a:t>
            </a:r>
            <a:r>
              <a:rPr lang="en-US" sz="7200" dirty="0"/>
              <a:t> </a:t>
            </a:r>
            <a:r>
              <a:rPr lang="en-US" sz="7200" dirty="0" err="1"/>
              <a:t>roll’d</a:t>
            </a:r>
            <a:r>
              <a:rPr lang="en-US" sz="7200" dirty="0"/>
              <a:t>,</a:t>
            </a:r>
          </a:p>
          <a:p>
            <a:pPr marL="0" indent="0">
              <a:buNone/>
            </a:pPr>
            <a:r>
              <a:rPr lang="en-US" sz="7200" dirty="0"/>
              <a:t>You might see the blue eyes, and the ringlets of gold!	</a:t>
            </a:r>
          </a:p>
          <a:p>
            <a:pPr marL="0" indent="0">
              <a:buNone/>
            </a:pPr>
            <a:r>
              <a:rPr lang="en-US" sz="7200" dirty="0"/>
              <a:t> </a:t>
            </a:r>
          </a:p>
          <a:p>
            <a:pPr marL="0" indent="0">
              <a:buNone/>
            </a:pPr>
            <a:r>
              <a:rPr lang="en-US" sz="7200" dirty="0"/>
              <a:t>Short time had Count Albert in horror to stare</a:t>
            </a:r>
          </a:p>
          <a:p>
            <a:pPr marL="0" indent="0">
              <a:buNone/>
            </a:pPr>
            <a:r>
              <a:rPr lang="en-US" sz="7200" dirty="0"/>
              <a:t>On those death-swimming eye-balls and blood-clotted hair</a:t>
            </a:r>
            <a:r>
              <a:rPr lang="en-US" sz="7200" dirty="0" smtClean="0"/>
              <a:t>,</a:t>
            </a:r>
            <a:endParaRPr lang="en-US" sz="7200" dirty="0"/>
          </a:p>
          <a:p>
            <a:pPr marL="0" indent="0">
              <a:buNone/>
            </a:pPr>
            <a:r>
              <a:rPr lang="en-US" sz="7200" dirty="0"/>
              <a:t>For down came the Templars, like </a:t>
            </a:r>
            <a:r>
              <a:rPr lang="en-US" sz="7200" dirty="0" err="1"/>
              <a:t>Cedron</a:t>
            </a:r>
            <a:r>
              <a:rPr lang="en-US" sz="7200" dirty="0"/>
              <a:t> in flood,</a:t>
            </a:r>
          </a:p>
          <a:p>
            <a:pPr marL="0" indent="0">
              <a:buNone/>
            </a:pPr>
            <a:r>
              <a:rPr lang="en-US" sz="7200" dirty="0"/>
              <a:t>And dyed their long lances in Saracen in blood.		</a:t>
            </a:r>
          </a:p>
          <a:p>
            <a:pPr marL="0" indent="0">
              <a:buNone/>
            </a:pPr>
            <a:r>
              <a:rPr lang="en-US" sz="6400" dirty="0" smtClean="0"/>
              <a:t>		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604448" y="188640"/>
            <a:ext cx="5148064" cy="6408712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70950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747464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0"/>
            <a:ext cx="8820472" cy="68580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7200" dirty="0"/>
              <a:t>The Saracens, </a:t>
            </a:r>
            <a:r>
              <a:rPr lang="en-US" sz="7200" dirty="0" err="1"/>
              <a:t>Curdmans</a:t>
            </a:r>
            <a:r>
              <a:rPr lang="en-US" sz="7200" dirty="0"/>
              <a:t>, and </a:t>
            </a:r>
            <a:r>
              <a:rPr lang="en-US" sz="7200" dirty="0" err="1"/>
              <a:t>Ishmaelites</a:t>
            </a:r>
            <a:r>
              <a:rPr lang="en-US" sz="7200" dirty="0"/>
              <a:t> yield</a:t>
            </a:r>
          </a:p>
          <a:p>
            <a:pPr marL="0" indent="0">
              <a:buNone/>
            </a:pPr>
            <a:r>
              <a:rPr lang="en-US" sz="7200" dirty="0"/>
              <a:t>To the scallop, the saltier, and </a:t>
            </a:r>
            <a:r>
              <a:rPr lang="en-US" sz="7200" dirty="0" err="1"/>
              <a:t>crosletted</a:t>
            </a:r>
            <a:r>
              <a:rPr lang="en-US" sz="7200" dirty="0"/>
              <a:t> shield,</a:t>
            </a:r>
          </a:p>
          <a:p>
            <a:pPr marL="0" indent="0">
              <a:buNone/>
            </a:pPr>
            <a:r>
              <a:rPr lang="en-US" sz="7200" dirty="0"/>
              <a:t>And the eagles were gorged with the infidel dead	</a:t>
            </a:r>
          </a:p>
          <a:p>
            <a:pPr marL="0" indent="0">
              <a:buNone/>
            </a:pPr>
            <a:r>
              <a:rPr lang="en-US" sz="7200" dirty="0"/>
              <a:t>From Bethsaida’s fountains to </a:t>
            </a:r>
            <a:r>
              <a:rPr lang="en-US" sz="7200" dirty="0" err="1"/>
              <a:t>Naphthali’s</a:t>
            </a:r>
            <a:r>
              <a:rPr lang="en-US" sz="7200" dirty="0"/>
              <a:t> head.	</a:t>
            </a:r>
          </a:p>
          <a:p>
            <a:pPr marL="0" indent="0">
              <a:buNone/>
            </a:pPr>
            <a:r>
              <a:rPr lang="en-US" sz="7200" dirty="0"/>
              <a:t> </a:t>
            </a:r>
          </a:p>
          <a:p>
            <a:pPr marL="0" indent="0">
              <a:buNone/>
            </a:pPr>
            <a:r>
              <a:rPr lang="en-US" sz="7200" dirty="0"/>
              <a:t>The battle is over on Bethsaida’s plain—</a:t>
            </a:r>
          </a:p>
          <a:p>
            <a:pPr marL="0" indent="0">
              <a:buNone/>
            </a:pPr>
            <a:r>
              <a:rPr lang="en-US" sz="7200" dirty="0"/>
              <a:t>Oh! who is yon </a:t>
            </a:r>
            <a:r>
              <a:rPr lang="en-US" sz="7200" dirty="0" err="1"/>
              <a:t>Paynim</a:t>
            </a:r>
            <a:r>
              <a:rPr lang="en-US" sz="7200" dirty="0"/>
              <a:t> lies </a:t>
            </a:r>
            <a:r>
              <a:rPr lang="en-US" sz="7200" dirty="0" err="1"/>
              <a:t>stretch’d</a:t>
            </a:r>
            <a:r>
              <a:rPr lang="en-US" sz="7200" dirty="0"/>
              <a:t> mid the slain?</a:t>
            </a:r>
          </a:p>
          <a:p>
            <a:pPr marL="0" indent="0">
              <a:buNone/>
            </a:pPr>
            <a:r>
              <a:rPr lang="en-US" sz="7200" dirty="0"/>
              <a:t>And who is yon page lying cold at his knee?</a:t>
            </a:r>
          </a:p>
          <a:p>
            <a:pPr marL="0" indent="0">
              <a:buNone/>
            </a:pPr>
            <a:r>
              <a:rPr lang="en-US" sz="7200" dirty="0"/>
              <a:t>Oh! who but Count Albert and fair Rosalie</a:t>
            </a:r>
            <a:r>
              <a:rPr lang="en-US" sz="7200" dirty="0" smtClean="0"/>
              <a:t>.</a:t>
            </a:r>
          </a:p>
          <a:p>
            <a:pPr marL="0" indent="0">
              <a:buNone/>
            </a:pPr>
            <a:r>
              <a:rPr lang="en-US" sz="7200" dirty="0"/>
              <a:t>		</a:t>
            </a:r>
          </a:p>
          <a:p>
            <a:pPr marL="0" indent="0">
              <a:buNone/>
            </a:pPr>
            <a:r>
              <a:rPr lang="en-US" sz="7200" dirty="0"/>
              <a:t> </a:t>
            </a:r>
            <a:r>
              <a:rPr lang="en-US" sz="7200" dirty="0" smtClean="0"/>
              <a:t>The </a:t>
            </a:r>
            <a:r>
              <a:rPr lang="en-US" sz="7200" dirty="0"/>
              <a:t>lady was buried in Salem’s </a:t>
            </a:r>
            <a:r>
              <a:rPr lang="en-US" sz="7200" dirty="0" err="1"/>
              <a:t>bless’d</a:t>
            </a:r>
            <a:r>
              <a:rPr lang="en-US" sz="7200" dirty="0"/>
              <a:t> bound,</a:t>
            </a:r>
          </a:p>
          <a:p>
            <a:pPr marL="0" indent="0">
              <a:buNone/>
            </a:pPr>
            <a:r>
              <a:rPr lang="en-US" sz="7200" dirty="0"/>
              <a:t>The Count left to the vulture and hound;</a:t>
            </a:r>
          </a:p>
          <a:p>
            <a:pPr marL="0" indent="0">
              <a:buNone/>
            </a:pPr>
            <a:r>
              <a:rPr lang="en-US" sz="7200" dirty="0"/>
              <a:t>Her soul to high mercy our lady did bring,</a:t>
            </a:r>
          </a:p>
          <a:p>
            <a:pPr marL="0" indent="0">
              <a:buNone/>
            </a:pPr>
            <a:r>
              <a:rPr lang="en-US" sz="7200" dirty="0"/>
              <a:t>His went on the blast to the dread Fire-King.	</a:t>
            </a:r>
            <a:endParaRPr lang="en-US" sz="7200" dirty="0" smtClean="0"/>
          </a:p>
          <a:p>
            <a:pPr marL="0" indent="0">
              <a:buNone/>
            </a:pPr>
            <a:r>
              <a:rPr lang="en-US" sz="7200" dirty="0"/>
              <a:t>	</a:t>
            </a:r>
          </a:p>
          <a:p>
            <a:pPr marL="0" indent="0">
              <a:buNone/>
            </a:pPr>
            <a:r>
              <a:rPr lang="en-US" sz="7200" dirty="0" smtClean="0"/>
              <a:t>Yet </a:t>
            </a:r>
            <a:r>
              <a:rPr lang="en-US" sz="7200" dirty="0"/>
              <a:t>many a minstrel in harping can tell		</a:t>
            </a:r>
          </a:p>
          <a:p>
            <a:pPr marL="0" indent="0">
              <a:buNone/>
            </a:pPr>
            <a:r>
              <a:rPr lang="en-US" sz="7200" dirty="0"/>
              <a:t>How the Red-cross it </a:t>
            </a:r>
            <a:r>
              <a:rPr lang="en-US" sz="7200" dirty="0" err="1"/>
              <a:t>conquer’d</a:t>
            </a:r>
            <a:r>
              <a:rPr lang="en-US" sz="7200" dirty="0"/>
              <a:t>, the Crescent it fell;</a:t>
            </a:r>
          </a:p>
          <a:p>
            <a:pPr marL="0" indent="0">
              <a:buNone/>
            </a:pPr>
            <a:r>
              <a:rPr lang="en-US" sz="7200" dirty="0"/>
              <a:t>And lords and gay ladies have </a:t>
            </a:r>
            <a:r>
              <a:rPr lang="en-US" sz="7200" dirty="0" err="1"/>
              <a:t>sigh’d</a:t>
            </a:r>
            <a:r>
              <a:rPr lang="en-US" sz="7200" dirty="0"/>
              <a:t>, mid their glee,</a:t>
            </a:r>
          </a:p>
          <a:p>
            <a:pPr marL="0" indent="0">
              <a:buNone/>
            </a:pPr>
            <a:r>
              <a:rPr lang="en-US" sz="7200" dirty="0"/>
              <a:t>At the Tale of Count Albert and fair Rosalie.	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820472" y="332656"/>
            <a:ext cx="5220072" cy="6264696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64295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3841</TotalTime>
  <Words>1453</Words>
  <Application>Microsoft Office PowerPoint</Application>
  <PresentationFormat>Экран (4:3)</PresentationFormat>
  <Paragraphs>548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Sir Walter Scott 1771 - 1832</vt:lpstr>
      <vt:lpstr>THE FIRE KING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THE FIRE KING      Перевод В.П.Бетаки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Sir Walter Scott 1771 - 1832</dc:title>
  <dc:creator>Tsfasman</dc:creator>
  <cp:lastModifiedBy>Tsfasman</cp:lastModifiedBy>
  <cp:revision>9</cp:revision>
  <dcterms:created xsi:type="dcterms:W3CDTF">2012-04-09T12:21:19Z</dcterms:created>
  <dcterms:modified xsi:type="dcterms:W3CDTF">2012-04-18T14:02:52Z</dcterms:modified>
</cp:coreProperties>
</file>