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77" r:id="rId1"/>
    <p:sldMasterId id="2147483652" r:id="rId2"/>
    <p:sldMasterId id="2147483650" r:id="rId3"/>
    <p:sldMasterId id="2147483670" r:id="rId4"/>
    <p:sldMasterId id="2147483680" r:id="rId5"/>
    <p:sldMasterId id="2147483703" r:id="rId6"/>
  </p:sldMasterIdLst>
  <p:notesMasterIdLst>
    <p:notesMasterId r:id="rId20"/>
  </p:notesMasterIdLst>
  <p:handoutMasterIdLst>
    <p:handoutMasterId r:id="rId21"/>
  </p:handoutMasterIdLst>
  <p:sldIdLst>
    <p:sldId id="257" r:id="rId7"/>
    <p:sldId id="383" r:id="rId8"/>
    <p:sldId id="384" r:id="rId9"/>
    <p:sldId id="385" r:id="rId10"/>
    <p:sldId id="351" r:id="rId11"/>
    <p:sldId id="386" r:id="rId12"/>
    <p:sldId id="368" r:id="rId13"/>
    <p:sldId id="388" r:id="rId14"/>
    <p:sldId id="390" r:id="rId15"/>
    <p:sldId id="389" r:id="rId16"/>
    <p:sldId id="392" r:id="rId17"/>
    <p:sldId id="391" r:id="rId18"/>
    <p:sldId id="387" r:id="rId19"/>
  </p:sldIdLst>
  <p:sldSz cx="12192000" cy="685800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717908A-6809-4686-A32D-6B574E639C6E}">
          <p14:sldIdLst>
            <p14:sldId id="257"/>
            <p14:sldId id="383"/>
            <p14:sldId id="384"/>
            <p14:sldId id="385"/>
            <p14:sldId id="351"/>
            <p14:sldId id="386"/>
            <p14:sldId id="368"/>
            <p14:sldId id="388"/>
            <p14:sldId id="390"/>
            <p14:sldId id="389"/>
            <p14:sldId id="392"/>
            <p14:sldId id="391"/>
            <p14:sldId id="3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31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1C47"/>
    <a:srgbClr val="F8A39F"/>
    <a:srgbClr val="59B06B"/>
    <a:srgbClr val="EFE6DF"/>
    <a:srgbClr val="116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49" autoAdjust="0"/>
    <p:restoredTop sz="94287" autoAdjust="0"/>
  </p:normalViewPr>
  <p:slideViewPr>
    <p:cSldViewPr snapToGrid="0" snapToObjects="1">
      <p:cViewPr varScale="1">
        <p:scale>
          <a:sx n="64" d="100"/>
          <a:sy n="64" d="100"/>
        </p:scale>
        <p:origin x="1056" y="36"/>
      </p:cViewPr>
      <p:guideLst>
        <p:guide orient="horz" pos="731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436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accent1"/>
                </a:solidFill>
                <a:latin typeface="DaxPro" charset="0"/>
                <a:ea typeface="DaxPro" charset="0"/>
                <a:cs typeface="DaxPro" charset="0"/>
              </a:defRPr>
            </a:pPr>
            <a:r>
              <a:rPr lang="ru-RU" dirty="0">
                <a:solidFill>
                  <a:schemeClr val="accent1"/>
                </a:solidFill>
                <a:latin typeface="DaxPro" charset="0"/>
                <a:ea typeface="DaxPro" charset="0"/>
                <a:cs typeface="DaxPro" charset="0"/>
              </a:rPr>
              <a:t>Диаграмма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accent1"/>
              </a:solidFill>
              <a:latin typeface="DaxPro" charset="0"/>
              <a:ea typeface="DaxPro" charset="0"/>
              <a:cs typeface="DaxPro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4F-40D4-9E99-0A62A7B920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4F-40D4-9E99-0A62A7B9207C}"/>
              </c:ext>
            </c:extLst>
          </c:dPt>
          <c:dPt>
            <c:idx val="2"/>
            <c:bubble3D val="0"/>
            <c:explosion val="14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4F-40D4-9E99-0A62A7B9207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4F-40D4-9E99-0A62A7B9207C}"/>
              </c:ext>
            </c:extLst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4F-40D4-9E99-0A62A7B920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548923681204701"/>
          <c:y val="0.28309484170166799"/>
          <c:w val="0.13006665228841199"/>
          <c:h val="0.440321305028860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1"/>
              </a:solidFill>
              <a:latin typeface="DaxPro" charset="0"/>
              <a:ea typeface="DaxPro" charset="0"/>
              <a:cs typeface="DaxPro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A4767-36AF-454B-8606-7CFB07ECF101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6C300-A5AD-3C4B-89F8-BECD1BA09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816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72CE1-BC45-9A46-A333-299E8E169104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9930E-CEAD-2A48-ACD7-DAA505CF8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871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996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231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923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154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600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304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988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824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328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227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509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305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9930E-CEAD-2A48-ACD7-DAA505CF8B6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9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144032"/>
            <a:ext cx="9144000" cy="1693689"/>
          </a:xfrm>
        </p:spPr>
        <p:txBody>
          <a:bodyPr anchor="t" anchorCtr="0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994057"/>
            <a:ext cx="9144000" cy="15915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Dax Pro Light" charset="0"/>
                <a:ea typeface="Dax Pro Light" charset="0"/>
                <a:cs typeface="Dax Pr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73FB9E-C379-2945-9EB6-3639921767A3}" type="datetime1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C45B-BF2C-B247-90B7-262E8D7709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25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колонк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71475" y="2304626"/>
            <a:ext cx="5246899" cy="41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buFontTx/>
              <a:buNone/>
              <a:defRPr sz="20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44010" y="101465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404370" y="1014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348786"/>
            <a:ext cx="11377613" cy="56515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DaxPro-CondBold" panose="020B0806030101020102" pitchFamily="34" charset="-52"/>
                <a:ea typeface="DaxPro-CondBold" panose="020B0806030101020102" pitchFamily="34" charset="-52"/>
                <a:cs typeface="DaxPro-CondBold" panose="020B0806030101020102" pitchFamily="34" charset="-52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sz="2800" b="1" i="0" dirty="0">
                <a:latin typeface="Dax Pro Cond" charset="0"/>
                <a:ea typeface="Dax Pro Cond" charset="0"/>
                <a:cs typeface="Dax Pro Cond" charset="0"/>
              </a:rPr>
              <a:t>Заголовок, </a:t>
            </a:r>
            <a:r>
              <a:rPr lang="en-US" sz="2800" b="1" i="0" dirty="0" err="1">
                <a:latin typeface="Dax Pro Cond" charset="0"/>
                <a:ea typeface="Dax Pro Cond" charset="0"/>
                <a:cs typeface="Dax Pro Cond" charset="0"/>
              </a:rPr>
              <a:t>Dax</a:t>
            </a:r>
            <a:r>
              <a:rPr lang="en-US" sz="2800" b="1" i="0" dirty="0">
                <a:latin typeface="Dax Pro Cond" charset="0"/>
                <a:ea typeface="Dax Pro Cond" charset="0"/>
                <a:cs typeface="Dax Pro Cond" charset="0"/>
              </a:rPr>
              <a:t> Pro, Cond Bold, 28</a:t>
            </a:r>
            <a:endParaRPr lang="en-US" sz="2800" b="1" i="0" baseline="0" dirty="0">
              <a:solidFill>
                <a:schemeClr val="accent1">
                  <a:lumMod val="90000"/>
                  <a:lumOff val="10000"/>
                </a:schemeClr>
              </a:solidFill>
              <a:latin typeface="Dax Pro Cond" charset="0"/>
              <a:ea typeface="Dax Pro Cond" charset="0"/>
              <a:cs typeface="Dax Pro Cond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 hasCustomPrompt="1"/>
          </p:nvPr>
        </p:nvSpPr>
        <p:spPr>
          <a:xfrm>
            <a:off x="6502189" y="2304996"/>
            <a:ext cx="5246899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12"/>
          </p:nvPr>
        </p:nvSpPr>
        <p:spPr>
          <a:xfrm>
            <a:off x="6502189" y="2796132"/>
            <a:ext cx="5246899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371475" y="2796132"/>
            <a:ext cx="5246899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колонк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44010" y="101465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404370" y="1014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348786"/>
            <a:ext cx="11377613" cy="56515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DaxPro" charset="0"/>
                <a:ea typeface="DaxPro" charset="0"/>
                <a:cs typeface="DaxPr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sz="2800" b="1" i="0" dirty="0">
                <a:latin typeface="Dax Pro Cond" charset="0"/>
                <a:ea typeface="Dax Pro Cond" charset="0"/>
                <a:cs typeface="Dax Pro Cond" charset="0"/>
              </a:rPr>
              <a:t>Заголовок, </a:t>
            </a:r>
            <a:r>
              <a:rPr lang="en-US" sz="2800" b="1" i="0" dirty="0" err="1">
                <a:latin typeface="Dax Pro Cond" charset="0"/>
                <a:ea typeface="Dax Pro Cond" charset="0"/>
                <a:cs typeface="Dax Pro Cond" charset="0"/>
              </a:rPr>
              <a:t>Dax</a:t>
            </a:r>
            <a:r>
              <a:rPr lang="en-US" sz="2800" b="1" i="0" dirty="0">
                <a:latin typeface="Dax Pro Cond" charset="0"/>
                <a:ea typeface="Dax Pro Cond" charset="0"/>
                <a:cs typeface="Dax Pro Cond" charset="0"/>
              </a:rPr>
              <a:t> Pro, Cond Bold, 28</a:t>
            </a:r>
            <a:endParaRPr lang="en-US" sz="2800" b="1" i="0" baseline="0" dirty="0">
              <a:solidFill>
                <a:schemeClr val="accent1">
                  <a:lumMod val="90000"/>
                  <a:lumOff val="10000"/>
                </a:schemeClr>
              </a:solidFill>
              <a:latin typeface="Dax Pro Cond" charset="0"/>
              <a:ea typeface="Dax Pro Cond" charset="0"/>
              <a:cs typeface="Dax Pro Cond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71476" y="2304626"/>
            <a:ext cx="3336104" cy="41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buFontTx/>
              <a:buNone/>
              <a:defRPr sz="20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1" hasCustomPrompt="1"/>
          </p:nvPr>
        </p:nvSpPr>
        <p:spPr>
          <a:xfrm>
            <a:off x="4392230" y="2304996"/>
            <a:ext cx="3336104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12"/>
          </p:nvPr>
        </p:nvSpPr>
        <p:spPr>
          <a:xfrm>
            <a:off x="4392230" y="2796132"/>
            <a:ext cx="3336104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371476" y="2796132"/>
            <a:ext cx="3336104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13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8412984" y="2304996"/>
            <a:ext cx="3336104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4" name="Текст 2"/>
          <p:cNvSpPr>
            <a:spLocks noGrp="1"/>
          </p:cNvSpPr>
          <p:nvPr>
            <p:ph type="body" sz="quarter" idx="15"/>
          </p:nvPr>
        </p:nvSpPr>
        <p:spPr>
          <a:xfrm>
            <a:off x="8412984" y="2796132"/>
            <a:ext cx="3336104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колонк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44010" y="101465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404370" y="1014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348786"/>
            <a:ext cx="11377613" cy="56515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DaxPro" charset="0"/>
                <a:ea typeface="DaxPro" charset="0"/>
                <a:cs typeface="DaxPr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sz="2800" b="1" i="0" dirty="0">
                <a:latin typeface="Dax Pro Cond" charset="0"/>
                <a:ea typeface="Dax Pro Cond" charset="0"/>
                <a:cs typeface="Dax Pro Cond" charset="0"/>
              </a:rPr>
              <a:t>Заголовок, </a:t>
            </a:r>
            <a:r>
              <a:rPr lang="en-US" sz="2800" b="1" i="0" dirty="0" err="1">
                <a:latin typeface="Dax Pro Cond" charset="0"/>
                <a:ea typeface="Dax Pro Cond" charset="0"/>
                <a:cs typeface="Dax Pro Cond" charset="0"/>
              </a:rPr>
              <a:t>Dax</a:t>
            </a:r>
            <a:r>
              <a:rPr lang="en-US" sz="2800" b="1" i="0" dirty="0">
                <a:latin typeface="Dax Pro Cond" charset="0"/>
                <a:ea typeface="Dax Pro Cond" charset="0"/>
                <a:cs typeface="Dax Pro Cond" charset="0"/>
              </a:rPr>
              <a:t> Pro, Cond Bold, 28</a:t>
            </a:r>
            <a:endParaRPr lang="en-US" sz="2800" b="1" i="0" baseline="0" dirty="0">
              <a:solidFill>
                <a:schemeClr val="accent1">
                  <a:lumMod val="90000"/>
                  <a:lumOff val="10000"/>
                </a:schemeClr>
              </a:solidFill>
              <a:latin typeface="Dax Pro Cond" charset="0"/>
              <a:ea typeface="Dax Pro Cond" charset="0"/>
              <a:cs typeface="Dax Pro Cond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71476" y="2304626"/>
            <a:ext cx="2578670" cy="41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buFontTx/>
              <a:buNone/>
              <a:defRPr sz="20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1" hasCustomPrompt="1"/>
          </p:nvPr>
        </p:nvSpPr>
        <p:spPr>
          <a:xfrm>
            <a:off x="3308147" y="2304996"/>
            <a:ext cx="2578670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12"/>
          </p:nvPr>
        </p:nvSpPr>
        <p:spPr>
          <a:xfrm>
            <a:off x="3308147" y="2796132"/>
            <a:ext cx="2578670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371476" y="2796132"/>
            <a:ext cx="2578670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13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6244818" y="2304996"/>
            <a:ext cx="2578670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4" name="Текст 2"/>
          <p:cNvSpPr>
            <a:spLocks noGrp="1"/>
          </p:cNvSpPr>
          <p:nvPr>
            <p:ph type="body" sz="quarter" idx="15"/>
          </p:nvPr>
        </p:nvSpPr>
        <p:spPr>
          <a:xfrm>
            <a:off x="6244818" y="2796132"/>
            <a:ext cx="2578670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15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9170418" y="2304996"/>
            <a:ext cx="2578670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17"/>
          </p:nvPr>
        </p:nvSpPr>
        <p:spPr>
          <a:xfrm>
            <a:off x="9170418" y="2796132"/>
            <a:ext cx="2578670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хе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44010" y="101465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404370" y="1014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348786"/>
            <a:ext cx="11377613" cy="56515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DaxPro" charset="0"/>
                <a:ea typeface="DaxPro" charset="0"/>
                <a:cs typeface="DaxPr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sz="2800" b="1" i="0" dirty="0">
                <a:latin typeface="Dax Pro Cond" charset="0"/>
                <a:ea typeface="Dax Pro Cond" charset="0"/>
                <a:cs typeface="Dax Pro Cond" charset="0"/>
              </a:rPr>
              <a:t>Заголовок, </a:t>
            </a:r>
            <a:r>
              <a:rPr lang="en-US" sz="2800" b="1" i="0" dirty="0" err="1">
                <a:latin typeface="Dax Pro Cond" charset="0"/>
                <a:ea typeface="Dax Pro Cond" charset="0"/>
                <a:cs typeface="Dax Pro Cond" charset="0"/>
              </a:rPr>
              <a:t>Dax</a:t>
            </a:r>
            <a:r>
              <a:rPr lang="en-US" sz="2800" b="1" i="0" dirty="0">
                <a:latin typeface="Dax Pro Cond" charset="0"/>
                <a:ea typeface="Dax Pro Cond" charset="0"/>
                <a:cs typeface="Dax Pro Cond" charset="0"/>
              </a:rPr>
              <a:t> Pro, Cond Bold, 28</a:t>
            </a:r>
            <a:endParaRPr lang="en-US" sz="2800" b="1" i="0" baseline="0" dirty="0">
              <a:solidFill>
                <a:schemeClr val="accent1">
                  <a:lumMod val="90000"/>
                  <a:lumOff val="10000"/>
                </a:schemeClr>
              </a:solidFill>
              <a:latin typeface="Dax Pro Cond" charset="0"/>
              <a:ea typeface="Dax Pro Cond" charset="0"/>
              <a:cs typeface="Dax Pro Cond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71476" y="2304626"/>
            <a:ext cx="2578670" cy="41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buFontTx/>
              <a:buNone/>
              <a:defRPr sz="20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dirty="0"/>
              <a:t>Текст</a:t>
            </a:r>
            <a:r>
              <a:rPr lang="en-US" dirty="0"/>
              <a:t> </a:t>
            </a:r>
            <a:r>
              <a:rPr lang="ru-RU" dirty="0"/>
              <a:t>слайда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1"/>
          </p:nvPr>
        </p:nvSpPr>
        <p:spPr>
          <a:xfrm>
            <a:off x="3308147" y="2304996"/>
            <a:ext cx="2578670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13" name="Текст 2"/>
          <p:cNvSpPr>
            <a:spLocks noGrp="1"/>
          </p:cNvSpPr>
          <p:nvPr>
            <p:ph type="body" sz="quarter" idx="14"/>
          </p:nvPr>
        </p:nvSpPr>
        <p:spPr>
          <a:xfrm>
            <a:off x="6244818" y="2304996"/>
            <a:ext cx="2578670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15" name="Текст 2"/>
          <p:cNvSpPr>
            <a:spLocks noGrp="1"/>
          </p:cNvSpPr>
          <p:nvPr>
            <p:ph type="body" sz="quarter" idx="16"/>
          </p:nvPr>
        </p:nvSpPr>
        <p:spPr>
          <a:xfrm>
            <a:off x="9170418" y="2304996"/>
            <a:ext cx="2578670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2" name="Прямоугольник 1"/>
          <p:cNvSpPr/>
          <p:nvPr userDrawn="1"/>
        </p:nvSpPr>
        <p:spPr>
          <a:xfrm>
            <a:off x="371475" y="3007151"/>
            <a:ext cx="2578671" cy="725863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3308146" y="3007151"/>
            <a:ext cx="2578671" cy="725863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6244817" y="3007151"/>
            <a:ext cx="2578671" cy="725863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9170417" y="3007151"/>
            <a:ext cx="2578671" cy="725863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371475" y="3883844"/>
            <a:ext cx="2578671" cy="7258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3308146" y="3883844"/>
            <a:ext cx="2578671" cy="7258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6244817" y="3883844"/>
            <a:ext cx="2578671" cy="7258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9170417" y="3883844"/>
            <a:ext cx="2578671" cy="7258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371475" y="4760537"/>
            <a:ext cx="2578671" cy="7258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3308146" y="4760537"/>
            <a:ext cx="2578671" cy="7258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 userDrawn="1"/>
        </p:nvSpPr>
        <p:spPr>
          <a:xfrm>
            <a:off x="6244817" y="4760537"/>
            <a:ext cx="2578671" cy="7258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 userDrawn="1"/>
        </p:nvSpPr>
        <p:spPr>
          <a:xfrm>
            <a:off x="9170417" y="4760537"/>
            <a:ext cx="2578671" cy="7258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 userDrawn="1"/>
        </p:nvSpPr>
        <p:spPr>
          <a:xfrm>
            <a:off x="371475" y="5637230"/>
            <a:ext cx="2578671" cy="7258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 userDrawn="1"/>
        </p:nvSpPr>
        <p:spPr>
          <a:xfrm>
            <a:off x="3308146" y="5637230"/>
            <a:ext cx="2578671" cy="7258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 userDrawn="1"/>
        </p:nvSpPr>
        <p:spPr>
          <a:xfrm>
            <a:off x="6244817" y="5637230"/>
            <a:ext cx="2578671" cy="7258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 userDrawn="1"/>
        </p:nvSpPr>
        <p:spPr>
          <a:xfrm>
            <a:off x="9170417" y="5637230"/>
            <a:ext cx="2578671" cy="7258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/>
          <p:cNvSpPr/>
          <p:nvPr userDrawn="1"/>
        </p:nvSpPr>
        <p:spPr>
          <a:xfrm rot="13500000">
            <a:off x="2865531" y="3230643"/>
            <a:ext cx="316498" cy="316498"/>
          </a:xfrm>
          <a:prstGeom prst="rtTriangle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ый треугольник 34"/>
          <p:cNvSpPr/>
          <p:nvPr userDrawn="1"/>
        </p:nvSpPr>
        <p:spPr>
          <a:xfrm rot="13500000">
            <a:off x="2865531" y="4088525"/>
            <a:ext cx="316498" cy="316498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ый треугольник 35"/>
          <p:cNvSpPr/>
          <p:nvPr userDrawn="1"/>
        </p:nvSpPr>
        <p:spPr>
          <a:xfrm rot="13500000">
            <a:off x="2865531" y="4965219"/>
            <a:ext cx="316498" cy="316498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ый треугольник 36"/>
          <p:cNvSpPr/>
          <p:nvPr userDrawn="1"/>
        </p:nvSpPr>
        <p:spPr>
          <a:xfrm rot="13500000">
            <a:off x="2865531" y="5841913"/>
            <a:ext cx="316498" cy="316498"/>
          </a:xfrm>
          <a:prstGeom prst="rtTriangl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ый треугольник 37"/>
          <p:cNvSpPr/>
          <p:nvPr userDrawn="1"/>
        </p:nvSpPr>
        <p:spPr>
          <a:xfrm rot="13500000">
            <a:off x="5795138" y="3230643"/>
            <a:ext cx="316498" cy="316498"/>
          </a:xfrm>
          <a:prstGeom prst="rtTriangle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ый треугольник 38"/>
          <p:cNvSpPr/>
          <p:nvPr userDrawn="1"/>
        </p:nvSpPr>
        <p:spPr>
          <a:xfrm rot="13500000">
            <a:off x="5795138" y="4088525"/>
            <a:ext cx="316498" cy="316498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ый треугольник 39"/>
          <p:cNvSpPr/>
          <p:nvPr userDrawn="1"/>
        </p:nvSpPr>
        <p:spPr>
          <a:xfrm rot="13500000">
            <a:off x="5795138" y="4965219"/>
            <a:ext cx="316498" cy="316498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ый треугольник 40"/>
          <p:cNvSpPr/>
          <p:nvPr userDrawn="1"/>
        </p:nvSpPr>
        <p:spPr>
          <a:xfrm rot="13500000">
            <a:off x="5795138" y="5841913"/>
            <a:ext cx="316498" cy="316498"/>
          </a:xfrm>
          <a:prstGeom prst="rtTriangl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ый треугольник 41"/>
          <p:cNvSpPr/>
          <p:nvPr userDrawn="1"/>
        </p:nvSpPr>
        <p:spPr>
          <a:xfrm rot="13500000">
            <a:off x="8740308" y="3230643"/>
            <a:ext cx="316498" cy="316498"/>
          </a:xfrm>
          <a:prstGeom prst="rtTriangle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ый треугольник 42"/>
          <p:cNvSpPr/>
          <p:nvPr userDrawn="1"/>
        </p:nvSpPr>
        <p:spPr>
          <a:xfrm rot="13500000">
            <a:off x="8740308" y="4088525"/>
            <a:ext cx="316498" cy="316498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ый треугольник 43"/>
          <p:cNvSpPr/>
          <p:nvPr userDrawn="1"/>
        </p:nvSpPr>
        <p:spPr>
          <a:xfrm rot="13500000">
            <a:off x="8740308" y="4965219"/>
            <a:ext cx="316498" cy="316498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ый треугольник 44"/>
          <p:cNvSpPr/>
          <p:nvPr userDrawn="1"/>
        </p:nvSpPr>
        <p:spPr>
          <a:xfrm rot="13500000">
            <a:off x="8740308" y="5841913"/>
            <a:ext cx="316498" cy="316498"/>
          </a:xfrm>
          <a:prstGeom prst="rtTriangl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Заголовок 1"/>
          <p:cNvSpPr txBox="1">
            <a:spLocks/>
          </p:cNvSpPr>
          <p:nvPr userDrawn="1"/>
        </p:nvSpPr>
        <p:spPr>
          <a:xfrm>
            <a:off x="371476" y="3141669"/>
            <a:ext cx="2578670" cy="41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kern="1200" baseline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342900" indent="-342900">
              <a:buFont typeface="Arial" charset="0"/>
              <a:buNone/>
              <a:defRPr/>
            </a:pPr>
            <a:r>
              <a:rPr lang="ru-RU" sz="1800" b="0" dirty="0">
                <a:solidFill>
                  <a:schemeClr val="bg2"/>
                </a:solidFill>
              </a:rPr>
              <a:t>Текст</a:t>
            </a:r>
          </a:p>
        </p:txBody>
      </p:sp>
      <p:sp>
        <p:nvSpPr>
          <p:cNvPr id="47" name="Заголовок 1"/>
          <p:cNvSpPr txBox="1">
            <a:spLocks/>
          </p:cNvSpPr>
          <p:nvPr userDrawn="1"/>
        </p:nvSpPr>
        <p:spPr>
          <a:xfrm>
            <a:off x="371476" y="4022976"/>
            <a:ext cx="2578670" cy="41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kern="1200" baseline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342900" indent="-342900">
              <a:buFont typeface="Arial" charset="0"/>
              <a:buNone/>
              <a:defRPr/>
            </a:pPr>
            <a:r>
              <a:rPr lang="ru-RU" sz="1800" b="0" dirty="0">
                <a:solidFill>
                  <a:schemeClr val="bg2"/>
                </a:solidFill>
              </a:rPr>
              <a:t>Текст</a:t>
            </a:r>
          </a:p>
        </p:txBody>
      </p:sp>
      <p:sp>
        <p:nvSpPr>
          <p:cNvPr id="49" name="Заголовок 1"/>
          <p:cNvSpPr txBox="1">
            <a:spLocks/>
          </p:cNvSpPr>
          <p:nvPr userDrawn="1"/>
        </p:nvSpPr>
        <p:spPr>
          <a:xfrm>
            <a:off x="371476" y="4927737"/>
            <a:ext cx="2578670" cy="41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kern="1200" baseline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342900" indent="-342900">
              <a:buFont typeface="Arial" charset="0"/>
              <a:buNone/>
              <a:defRPr/>
            </a:pPr>
            <a:r>
              <a:rPr lang="ru-RU" sz="1800" b="0" dirty="0">
                <a:solidFill>
                  <a:schemeClr val="bg2"/>
                </a:solidFill>
              </a:rPr>
              <a:t>Текст</a:t>
            </a:r>
          </a:p>
        </p:txBody>
      </p:sp>
      <p:sp>
        <p:nvSpPr>
          <p:cNvPr id="53" name="Заголовок 1"/>
          <p:cNvSpPr txBox="1">
            <a:spLocks/>
          </p:cNvSpPr>
          <p:nvPr userDrawn="1"/>
        </p:nvSpPr>
        <p:spPr>
          <a:xfrm>
            <a:off x="371476" y="5783479"/>
            <a:ext cx="2578670" cy="41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kern="1200" baseline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342900" indent="-342900">
              <a:buFont typeface="Arial" charset="0"/>
              <a:buNone/>
              <a:defRPr/>
            </a:pPr>
            <a:r>
              <a:rPr lang="ru-RU" sz="1800" b="0" dirty="0">
                <a:solidFill>
                  <a:schemeClr val="bg2"/>
                </a:solidFill>
              </a:rPr>
              <a:t>Текст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44010" y="101465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404370" y="1014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348786"/>
            <a:ext cx="11377613" cy="56515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DaxPro" charset="0"/>
                <a:ea typeface="DaxPro" charset="0"/>
                <a:cs typeface="DaxPr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sz="2800" b="1" i="0" dirty="0">
                <a:latin typeface="Dax Pro Cond" charset="0"/>
                <a:ea typeface="Dax Pro Cond" charset="0"/>
                <a:cs typeface="Dax Pro Cond" charset="0"/>
              </a:rPr>
              <a:t>Заголовок, </a:t>
            </a:r>
            <a:r>
              <a:rPr lang="en-US" sz="2800" b="1" i="0" dirty="0" err="1">
                <a:latin typeface="Dax Pro Cond" charset="0"/>
                <a:ea typeface="Dax Pro Cond" charset="0"/>
                <a:cs typeface="Dax Pro Cond" charset="0"/>
              </a:rPr>
              <a:t>Dax</a:t>
            </a:r>
            <a:r>
              <a:rPr lang="en-US" sz="2800" b="1" i="0" dirty="0">
                <a:latin typeface="Dax Pro Cond" charset="0"/>
                <a:ea typeface="Dax Pro Cond" charset="0"/>
                <a:cs typeface="Dax Pro Cond" charset="0"/>
              </a:rPr>
              <a:t> Pro, Cond Bold, 28</a:t>
            </a:r>
            <a:endParaRPr lang="en-US" sz="2800" b="1" i="0" baseline="0" dirty="0">
              <a:solidFill>
                <a:schemeClr val="accent1">
                  <a:lumMod val="90000"/>
                  <a:lumOff val="10000"/>
                </a:schemeClr>
              </a:solidFill>
              <a:latin typeface="Dax Pro Cond" charset="0"/>
              <a:ea typeface="Dax Pro Cond" charset="0"/>
              <a:cs typeface="Dax Pro Cond" charset="0"/>
            </a:endParaRPr>
          </a:p>
        </p:txBody>
      </p:sp>
      <p:graphicFrame>
        <p:nvGraphicFramePr>
          <p:cNvPr id="12" name="Диаграмма 11"/>
          <p:cNvGraphicFramePr/>
          <p:nvPr userDrawn="1">
            <p:extLst>
              <p:ext uri="{D42A27DB-BD31-4B8C-83A1-F6EECF244321}">
                <p14:modId xmlns:p14="http://schemas.microsoft.com/office/powerpoint/2010/main" val="1314352876"/>
              </p:ext>
            </p:extLst>
          </p:nvPr>
        </p:nvGraphicFramePr>
        <p:xfrm>
          <a:off x="2901361" y="2385276"/>
          <a:ext cx="6389278" cy="422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44010" y="101465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404370" y="1014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348786"/>
            <a:ext cx="11377613" cy="56515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DaxPro" charset="0"/>
                <a:ea typeface="DaxPro" charset="0"/>
                <a:cs typeface="DaxPr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sz="2800" b="1" i="0" dirty="0">
                <a:latin typeface="Dax Pro Cond" charset="0"/>
                <a:ea typeface="Dax Pro Cond" charset="0"/>
                <a:cs typeface="Dax Pro Cond" charset="0"/>
              </a:rPr>
              <a:t>Заголовок, </a:t>
            </a:r>
            <a:r>
              <a:rPr lang="en-US" sz="2800" b="1" i="0" dirty="0" err="1">
                <a:latin typeface="Dax Pro Cond" charset="0"/>
                <a:ea typeface="Dax Pro Cond" charset="0"/>
                <a:cs typeface="Dax Pro Cond" charset="0"/>
              </a:rPr>
              <a:t>Dax</a:t>
            </a:r>
            <a:r>
              <a:rPr lang="en-US" sz="2800" b="1" i="0" dirty="0">
                <a:latin typeface="Dax Pro Cond" charset="0"/>
                <a:ea typeface="Dax Pro Cond" charset="0"/>
                <a:cs typeface="Dax Pro Cond" charset="0"/>
              </a:rPr>
              <a:t> Pro, Cond Bold, 28</a:t>
            </a:r>
            <a:endParaRPr lang="en-US" sz="2800" b="1" i="0" baseline="0" dirty="0">
              <a:solidFill>
                <a:schemeClr val="accent1">
                  <a:lumMod val="90000"/>
                  <a:lumOff val="10000"/>
                </a:schemeClr>
              </a:solidFill>
              <a:latin typeface="Dax Pro Cond" charset="0"/>
              <a:ea typeface="Dax Pro Cond" charset="0"/>
              <a:cs typeface="Dax Pro Cond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46190241"/>
              </p:ext>
            </p:extLst>
          </p:nvPr>
        </p:nvGraphicFramePr>
        <p:xfrm>
          <a:off x="371473" y="2444773"/>
          <a:ext cx="11377614" cy="2897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6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6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6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962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1549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bg2"/>
                          </a:solidFill>
                          <a:latin typeface="DaxPro" charset="0"/>
                          <a:ea typeface="DaxPro" charset="0"/>
                          <a:cs typeface="DaxPro" charset="0"/>
                        </a:rPr>
                        <a:t>Заголовок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bg2"/>
                        </a:solidFill>
                        <a:latin typeface="DaxPro" charset="0"/>
                        <a:ea typeface="DaxPro" charset="0"/>
                        <a:cs typeface="DaxPro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bg2"/>
                        </a:solidFill>
                        <a:latin typeface="DaxPro" charset="0"/>
                        <a:ea typeface="DaxPro" charset="0"/>
                        <a:cs typeface="DaxPro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2"/>
                        </a:solidFill>
                        <a:latin typeface="DaxPro" charset="0"/>
                        <a:ea typeface="DaxPro" charset="0"/>
                        <a:cs typeface="DaxPro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bg2"/>
                        </a:solidFill>
                        <a:latin typeface="DaxPro" charset="0"/>
                        <a:ea typeface="DaxPro" charset="0"/>
                        <a:cs typeface="DaxPro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bg2"/>
                        </a:solidFill>
                        <a:latin typeface="DaxPro" charset="0"/>
                        <a:ea typeface="DaxPro" charset="0"/>
                        <a:cs typeface="DaxPro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469"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latin typeface="Dax Pro Cond" charset="0"/>
                          <a:ea typeface="Dax Pro Cond" charset="0"/>
                          <a:cs typeface="Dax Pro Cond" charset="0"/>
                        </a:rPr>
                        <a:t>Текст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 dirty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 dirty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469"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 dirty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469">
                <a:tc>
                  <a:txBody>
                    <a:bodyPr/>
                    <a:lstStyle/>
                    <a:p>
                      <a:endParaRPr lang="ru-RU" sz="1600" b="0" i="0" dirty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 dirty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 dirty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469"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 dirty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 dirty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 dirty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 dirty="0">
                        <a:latin typeface="Dax Pro Cond Light" charset="0"/>
                        <a:ea typeface="Dax Pro Cond Light" charset="0"/>
                        <a:cs typeface="Dax Pro Cond Light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DA24865-BC5F-4EDB-B4EA-C9AB0C1B7F33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5A947-42B1-40DD-A8F3-1CA9055275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221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141047" y="2724346"/>
            <a:ext cx="988871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0" i="0" dirty="0">
                <a:solidFill>
                  <a:schemeClr val="accent5"/>
                </a:solidFill>
                <a:latin typeface="DaxPro-CondLight" panose="020B0506030101020102" pitchFamily="34" charset="-52"/>
                <a:ea typeface="Dax Pro Cond Light" charset="0"/>
                <a:cs typeface="Dax Pro Cond Light" charset="0"/>
              </a:rPr>
              <a:t>Фундамент мечты!</a:t>
            </a:r>
          </a:p>
          <a:p>
            <a:pPr algn="ctr"/>
            <a:endParaRPr lang="ru-RU" sz="6000" b="0" i="0" dirty="0">
              <a:solidFill>
                <a:schemeClr val="accent5"/>
              </a:solidFill>
              <a:latin typeface="DaxPro-CondLight" panose="020B0506030101020102" pitchFamily="34" charset="-52"/>
              <a:ea typeface="Dax Pro Cond Light" charset="0"/>
              <a:cs typeface="Dax Pro Cond Light" charset="0"/>
            </a:endParaRPr>
          </a:p>
          <a:p>
            <a:pPr algn="ctr"/>
            <a:endParaRPr lang="ru-RU" sz="6000" b="0" i="0" dirty="0">
              <a:solidFill>
                <a:schemeClr val="accent5"/>
              </a:solidFill>
              <a:latin typeface="DaxPro-CondLight" panose="020B0506030101020102" pitchFamily="34" charset="-52"/>
              <a:ea typeface="Dax Pro Cond Light" charset="0"/>
              <a:cs typeface="Dax Pro Cond Light" charset="0"/>
            </a:endParaRPr>
          </a:p>
          <a:p>
            <a:pPr algn="ctr"/>
            <a:endParaRPr lang="en-US" sz="3200" b="0" i="0" dirty="0">
              <a:solidFill>
                <a:schemeClr val="accent5"/>
              </a:solidFill>
              <a:latin typeface="DaxPro-CondLight" panose="020B0506030101020102" pitchFamily="34" charset="-52"/>
              <a:ea typeface="Dax Pro Cond Light" charset="0"/>
              <a:cs typeface="Dax Pro Cond Light" charset="0"/>
            </a:endParaRPr>
          </a:p>
          <a:p>
            <a:pPr algn="ctr"/>
            <a:r>
              <a:rPr lang="en-US" sz="3200" b="0" i="0" dirty="0" err="1">
                <a:solidFill>
                  <a:schemeClr val="accent5"/>
                </a:solidFill>
                <a:latin typeface="DaxPro-CondLight" panose="020B0506030101020102" pitchFamily="34" charset="-52"/>
                <a:ea typeface="Dax Pro Cond Light" charset="0"/>
                <a:cs typeface="Dax Pro Cond Light" charset="0"/>
              </a:rPr>
              <a:t>www.letovo.ru</a:t>
            </a:r>
            <a:endParaRPr lang="ru-RU" sz="3200" b="0" i="0" dirty="0">
              <a:solidFill>
                <a:schemeClr val="accent5"/>
              </a:solidFill>
              <a:latin typeface="DaxPro-CondLight" panose="020B0506030101020102" pitchFamily="34" charset="-52"/>
              <a:ea typeface="Dax Pro Cond Light" charset="0"/>
              <a:cs typeface="Dax Pro Cond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653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50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Начало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035556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 колонк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44010" y="101465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404370" y="1014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348786"/>
            <a:ext cx="11377613" cy="56515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DaxPro" charset="0"/>
                <a:ea typeface="DaxPro" charset="0"/>
                <a:cs typeface="DaxPr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sz="2800" b="1" i="0" dirty="0">
                <a:latin typeface="Dax Pro Cond" charset="0"/>
                <a:ea typeface="Dax Pro Cond" charset="0"/>
                <a:cs typeface="Dax Pro Cond" charset="0"/>
              </a:rPr>
              <a:t>Заголовок, </a:t>
            </a:r>
            <a:r>
              <a:rPr lang="en-US" sz="2800" b="1" i="0" dirty="0" err="1">
                <a:latin typeface="Dax Pro Cond" charset="0"/>
                <a:ea typeface="Dax Pro Cond" charset="0"/>
                <a:cs typeface="Dax Pro Cond" charset="0"/>
              </a:rPr>
              <a:t>Dax</a:t>
            </a:r>
            <a:r>
              <a:rPr lang="en-US" sz="2800" b="1" i="0" dirty="0">
                <a:latin typeface="Dax Pro Cond" charset="0"/>
                <a:ea typeface="Dax Pro Cond" charset="0"/>
                <a:cs typeface="Dax Pro Cond" charset="0"/>
              </a:rPr>
              <a:t> Pro, Cond Bold, 28</a:t>
            </a:r>
            <a:endParaRPr lang="en-US" sz="2800" b="1" i="0" baseline="0" dirty="0">
              <a:solidFill>
                <a:schemeClr val="accent1">
                  <a:lumMod val="90000"/>
                  <a:lumOff val="10000"/>
                </a:schemeClr>
              </a:solidFill>
              <a:latin typeface="Dax Pro Cond" charset="0"/>
              <a:ea typeface="Dax Pro Cond" charset="0"/>
              <a:cs typeface="Dax Pro Cond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71476" y="2304626"/>
            <a:ext cx="2578670" cy="41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buFontTx/>
              <a:buNone/>
              <a:defRPr sz="20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1" hasCustomPrompt="1"/>
          </p:nvPr>
        </p:nvSpPr>
        <p:spPr>
          <a:xfrm>
            <a:off x="3308147" y="2304996"/>
            <a:ext cx="2578670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12"/>
          </p:nvPr>
        </p:nvSpPr>
        <p:spPr>
          <a:xfrm>
            <a:off x="3308147" y="2796132"/>
            <a:ext cx="2578670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371476" y="2796132"/>
            <a:ext cx="2578670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13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6244818" y="2304996"/>
            <a:ext cx="2578670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4" name="Текст 2"/>
          <p:cNvSpPr>
            <a:spLocks noGrp="1"/>
          </p:cNvSpPr>
          <p:nvPr>
            <p:ph type="body" sz="quarter" idx="15"/>
          </p:nvPr>
        </p:nvSpPr>
        <p:spPr>
          <a:xfrm>
            <a:off x="6244818" y="2796132"/>
            <a:ext cx="2578670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  <p:sp>
        <p:nvSpPr>
          <p:cNvPr id="15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9170418" y="2304996"/>
            <a:ext cx="2578670" cy="419350"/>
          </a:xfrm>
          <a:prstGeom prst="rect">
            <a:avLst/>
          </a:prstGeom>
        </p:spPr>
        <p:txBody>
          <a:bodyPr/>
          <a:lstStyle>
            <a:lvl1pPr>
              <a:defRPr lang="ru-RU" sz="2000" b="1" i="0" kern="1200" baseline="0" dirty="0">
                <a:solidFill>
                  <a:schemeClr val="accent1"/>
                </a:solidFill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17"/>
          </p:nvPr>
        </p:nvSpPr>
        <p:spPr>
          <a:xfrm>
            <a:off x="9170418" y="2796132"/>
            <a:ext cx="2578670" cy="955736"/>
          </a:xfrm>
          <a:prstGeom prst="rect">
            <a:avLst/>
          </a:prstGeom>
        </p:spPr>
        <p:txBody>
          <a:bodyPr/>
          <a:lstStyle>
            <a:lvl1pPr>
              <a:defRPr lang="ru-RU" sz="2000" b="0" i="0" kern="1200" baseline="0" dirty="0">
                <a:solidFill>
                  <a:schemeClr val="accent1"/>
                </a:solidFill>
                <a:latin typeface="Dax Pro Cond Light" charset="0"/>
                <a:ea typeface="Dax Pro Cond Light" charset="0"/>
                <a:cs typeface="Dax Pro Con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74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DA24865-BC5F-4EDB-B4EA-C9AB0C1B7F33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404370" y="101465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644010" y="101465"/>
            <a:ext cx="439364" cy="365125"/>
          </a:xfrm>
          <a:prstGeom prst="rect">
            <a:avLst/>
          </a:prstGeom>
        </p:spPr>
        <p:txBody>
          <a:bodyPr/>
          <a:lstStyle/>
          <a:p>
            <a:fld id="{1265A947-42B1-40DD-A8F3-1CA9055275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19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44010" y="101465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404370" y="1014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30340"/>
            <a:ext cx="11377613" cy="56515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DaxPro" charset="0"/>
                <a:ea typeface="DaxPro" charset="0"/>
                <a:cs typeface="DaxPr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sz="2800" b="1" i="0" dirty="0">
                <a:latin typeface="Dax Pro Cond" charset="0"/>
                <a:ea typeface="Dax Pro Cond" charset="0"/>
                <a:cs typeface="Dax Pro Cond" charset="0"/>
              </a:rPr>
              <a:t>Заголовок, </a:t>
            </a:r>
            <a:r>
              <a:rPr lang="en-US" sz="2800" b="1" i="0" dirty="0" err="1">
                <a:latin typeface="Dax Pro Cond" charset="0"/>
                <a:ea typeface="Dax Pro Cond" charset="0"/>
                <a:cs typeface="Dax Pro Cond" charset="0"/>
              </a:rPr>
              <a:t>Dax</a:t>
            </a:r>
            <a:r>
              <a:rPr lang="en-US" sz="2800" b="1" i="0" dirty="0">
                <a:latin typeface="Dax Pro Cond" charset="0"/>
                <a:ea typeface="Dax Pro Cond" charset="0"/>
                <a:cs typeface="Dax Pro Cond" charset="0"/>
              </a:rPr>
              <a:t> Pro, Cond Bold, 28</a:t>
            </a:r>
            <a:endParaRPr lang="en-US" sz="2800" b="1" i="0" baseline="0" dirty="0">
              <a:solidFill>
                <a:schemeClr val="accent1">
                  <a:lumMod val="90000"/>
                  <a:lumOff val="10000"/>
                </a:schemeClr>
              </a:solidFill>
              <a:latin typeface="Dax Pro Cond" charset="0"/>
              <a:ea typeface="Dax Pro Cond" charset="0"/>
              <a:cs typeface="Dax Pro C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83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5" y="1216972"/>
            <a:ext cx="11377939" cy="86397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20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371475" y="288750"/>
            <a:ext cx="11377613" cy="56515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DaxPro" charset="0"/>
                <a:ea typeface="DaxPro" charset="0"/>
                <a:cs typeface="DaxPr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ru-RU" sz="2800" b="1" i="0" dirty="0">
                <a:latin typeface="Dax Pro Cond" charset="0"/>
                <a:ea typeface="Dax Pro Cond" charset="0"/>
                <a:cs typeface="Dax Pro Cond" charset="0"/>
              </a:rPr>
              <a:t>Заголовок, </a:t>
            </a:r>
            <a:r>
              <a:rPr lang="en-US" sz="2800" b="1" i="0" dirty="0" err="1">
                <a:latin typeface="Dax Pro Cond" charset="0"/>
                <a:ea typeface="Dax Pro Cond" charset="0"/>
                <a:cs typeface="Dax Pro Cond" charset="0"/>
              </a:rPr>
              <a:t>Dax</a:t>
            </a:r>
            <a:r>
              <a:rPr lang="en-US" sz="2800" b="1" i="0" dirty="0">
                <a:latin typeface="Dax Pro Cond" charset="0"/>
                <a:ea typeface="Dax Pro Cond" charset="0"/>
                <a:cs typeface="Dax Pro Cond" charset="0"/>
              </a:rPr>
              <a:t> Pro, Cond Bold, 28</a:t>
            </a:r>
            <a:endParaRPr lang="en-US" sz="2800" b="1" i="0" baseline="0" dirty="0">
              <a:solidFill>
                <a:schemeClr val="accent1">
                  <a:lumMod val="90000"/>
                  <a:lumOff val="10000"/>
                </a:schemeClr>
              </a:solidFill>
              <a:latin typeface="Dax Pro Cond" charset="0"/>
              <a:ea typeface="Dax Pro Cond" charset="0"/>
              <a:cs typeface="Dax Pro Cond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1356612"/>
            <a:ext cx="11377613" cy="1960235"/>
          </a:xfrm>
          <a:prstGeom prst="rect">
            <a:avLst/>
          </a:prstGeom>
        </p:spPr>
        <p:txBody>
          <a:bodyPr/>
          <a:lstStyle>
            <a:lvl1pPr>
              <a:defRPr sz="2000" b="0" i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pPr lvl="0"/>
            <a:r>
              <a:rPr lang="ru-RU" dirty="0"/>
              <a:t>Текст</a:t>
            </a:r>
          </a:p>
          <a:p>
            <a:pPr lvl="0"/>
            <a:r>
              <a:rPr lang="ru-RU" dirty="0"/>
              <a:t>Текст</a:t>
            </a:r>
          </a:p>
          <a:p>
            <a:pPr lvl="0"/>
            <a:r>
              <a:rPr lang="ru-RU" dirty="0"/>
              <a:t>Текст</a:t>
            </a:r>
          </a:p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33784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Рисунок +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9"/>
          <p:cNvSpPr>
            <a:spLocks noGrp="1"/>
          </p:cNvSpPr>
          <p:nvPr>
            <p:ph type="pic" sz="quarter" idx="10"/>
          </p:nvPr>
        </p:nvSpPr>
        <p:spPr>
          <a:xfrm>
            <a:off x="3223968" y="535020"/>
            <a:ext cx="8968032" cy="6322979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84001" y="1528174"/>
            <a:ext cx="2522037" cy="82671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44010" y="101465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404370" y="1014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1" y="2479249"/>
            <a:ext cx="2522712" cy="4005689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/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62693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138010-CA43-434B-B2CD-A97DF82B2DF7}" type="datetime1">
              <a:rPr lang="ru-RU" smtClean="0"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C45B-BF2C-B247-90B7-262E8D7709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4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2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269292"/>
            <a:ext cx="10515600" cy="241752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err="1"/>
              <a:t>Dax</a:t>
            </a:r>
            <a:r>
              <a:rPr lang="en-US" dirty="0"/>
              <a:t> Pro, Cond Light, 54 </a:t>
            </a:r>
            <a:r>
              <a:rPr lang="en-US" dirty="0" err="1"/>
              <a:t>px</a:t>
            </a:r>
            <a:endParaRPr lang="ru-RU" dirty="0"/>
          </a:p>
        </p:txBody>
      </p:sp>
      <p:pic>
        <p:nvPicPr>
          <p:cNvPr id="6" name="Рисунок 5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6800" y="1238211"/>
            <a:ext cx="2438400" cy="905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10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0" i="0" kern="1200" baseline="0">
          <a:solidFill>
            <a:schemeClr val="bg2"/>
          </a:solidFill>
          <a:latin typeface="Dax Pro Cond Light" charset="0"/>
          <a:ea typeface="Dax Pro Cond Light" charset="0"/>
          <a:cs typeface="Dax Pro Cond Light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5400" kern="1200" baseline="0">
          <a:solidFill>
            <a:schemeClr val="bg2"/>
          </a:solidFill>
          <a:latin typeface="DaxPro" charset="0"/>
          <a:ea typeface="DaxPro" charset="0"/>
          <a:cs typeface="DaxPr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723" y="5363009"/>
            <a:ext cx="1133201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err="1"/>
              <a:t>Dax</a:t>
            </a:r>
            <a:r>
              <a:rPr lang="en-US" dirty="0"/>
              <a:t> Pro, Cond Bold, 54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475" y="368300"/>
            <a:ext cx="1768410" cy="656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777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06" r:id="rId2"/>
    <p:sldLayoutId id="2147483707" r:id="rId3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400" b="1" i="0" kern="1200" baseline="0">
          <a:solidFill>
            <a:schemeClr val="tx1"/>
          </a:solidFill>
          <a:latin typeface="Dax Pro Cond" charset="0"/>
          <a:ea typeface="Dax Pro Cond" charset="0"/>
          <a:cs typeface="Dax Pro Cond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23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1116531"/>
            <a:ext cx="12192000" cy="5741469"/>
          </a:xfrm>
          <a:prstGeom prst="rect">
            <a:avLst/>
          </a:prstGeom>
          <a:solidFill>
            <a:schemeClr val="accent3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5" y="2304626"/>
            <a:ext cx="11377939" cy="86397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b="0" i="0" dirty="0" err="1">
                <a:solidFill>
                  <a:schemeClr val="accent1">
                    <a:lumMod val="90000"/>
                    <a:lumOff val="10000"/>
                  </a:schemeClr>
                </a:solidFill>
                <a:latin typeface="Dax Pro Cond" charset="0"/>
                <a:ea typeface="Dax Pro Cond" charset="0"/>
                <a:cs typeface="Dax Pro Cond" charset="0"/>
              </a:rPr>
              <a:t>Dax</a:t>
            </a:r>
            <a:r>
              <a:rPr lang="en-US" sz="2000" b="0" i="0" dirty="0">
                <a:solidFill>
                  <a:schemeClr val="accent1">
                    <a:lumMod val="90000"/>
                    <a:lumOff val="10000"/>
                  </a:schemeClr>
                </a:solidFill>
                <a:latin typeface="Dax Pro Cond" charset="0"/>
                <a:ea typeface="Dax Pro Cond" charset="0"/>
                <a:cs typeface="Dax Pro Cond" charset="0"/>
              </a:rPr>
              <a:t> Pro,</a:t>
            </a:r>
            <a:r>
              <a:rPr lang="en-US" sz="2000" b="0" i="0" baseline="0" dirty="0">
                <a:solidFill>
                  <a:schemeClr val="accent1">
                    <a:lumMod val="90000"/>
                    <a:lumOff val="10000"/>
                  </a:schemeClr>
                </a:solidFill>
                <a:latin typeface="Dax Pro Cond" charset="0"/>
                <a:ea typeface="Dax Pro Cond" charset="0"/>
                <a:cs typeface="Dax Pro Cond" charset="0"/>
              </a:rPr>
              <a:t> Cond Regular, 20</a:t>
            </a:r>
            <a:br>
              <a:rPr lang="en-US" sz="2000" b="0" i="0" baseline="0" dirty="0">
                <a:solidFill>
                  <a:schemeClr val="accent1">
                    <a:lumMod val="90000"/>
                    <a:lumOff val="10000"/>
                  </a:schemeClr>
                </a:solidFill>
                <a:latin typeface="Dax Pro Cond" charset="0"/>
                <a:ea typeface="Dax Pro Cond" charset="0"/>
                <a:cs typeface="Dax Pro Cond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529732" y="6348261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290092" y="634826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pic>
        <p:nvPicPr>
          <p:cNvPr id="7" name="Рисунок 6"/>
          <p:cNvPicPr/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00686" y="243172"/>
            <a:ext cx="1768410" cy="656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703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702" r:id="rId2"/>
    <p:sldLayoutId id="2147483682" r:id="rId3"/>
    <p:sldLayoutId id="2147483693" r:id="rId4"/>
    <p:sldLayoutId id="2147483694" r:id="rId5"/>
    <p:sldLayoutId id="2147483695" r:id="rId6"/>
  </p:sldLayoutIdLst>
  <p:hf hdr="0" ftr="0" dt="0"/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800" b="1" i="0" kern="1200" baseline="0">
          <a:solidFill>
            <a:schemeClr val="accent1"/>
          </a:solidFill>
          <a:latin typeface="Dax Pro Cond" charset="0"/>
          <a:ea typeface="Dax Pro Cond" charset="0"/>
          <a:cs typeface="Dax Pro Cond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2129099"/>
            <a:ext cx="12192000" cy="4728901"/>
          </a:xfrm>
          <a:prstGeom prst="rect">
            <a:avLst/>
          </a:prstGeom>
          <a:solidFill>
            <a:schemeClr val="accent3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644010" y="101465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Pro" panose="020B0504030101020102" pitchFamily="34" charset="0"/>
                <a:ea typeface="DaxPro" panose="020B0504030101020102" pitchFamily="34" charset="0"/>
                <a:cs typeface="DaxPro" panose="020B0504030101020102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404370" y="1014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Pro-Light" panose="020B0504030101020102" pitchFamily="34" charset="0"/>
                <a:ea typeface="DaxPro-Light" panose="020B0504030101020102" pitchFamily="34" charset="0"/>
                <a:cs typeface="DaxPro-Light" panose="020B0504030101020102" pitchFamily="34" charset="0"/>
              </a:defRPr>
            </a:lvl1pPr>
          </a:lstStyle>
          <a:p>
            <a:endParaRPr lang="ru-RU" dirty="0"/>
          </a:p>
        </p:txBody>
      </p:sp>
      <p:pic>
        <p:nvPicPr>
          <p:cNvPr id="6" name="Рисунок 5"/>
          <p:cNvPicPr/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475" y="368300"/>
            <a:ext cx="1768410" cy="656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44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4" r:id="rId3"/>
    <p:sldLayoutId id="2147483675" r:id="rId4"/>
    <p:sldLayoutId id="2147483676" r:id="rId5"/>
    <p:sldLayoutId id="2147483673" r:id="rId6"/>
    <p:sldLayoutId id="2147483687" r:id="rId7"/>
  </p:sldLayoutIdLst>
  <p:hf hdr="0" ftr="0" dt="0"/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800" b="1" i="0" kern="1200" baseline="0">
          <a:solidFill>
            <a:schemeClr val="accent1"/>
          </a:solidFill>
          <a:latin typeface="Dax Pro Cond" charset="0"/>
          <a:ea typeface="Dax Pro Cond" charset="0"/>
          <a:cs typeface="Dax Pro Cond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6341" y="240187"/>
            <a:ext cx="1714435" cy="636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768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1529732" y="6348261"/>
            <a:ext cx="439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290092" y="634826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ax Pro Light" charset="0"/>
                <a:ea typeface="Dax Pro Light" charset="0"/>
                <a:cs typeface="Dax Pro Light" charset="0"/>
              </a:defRPr>
            </a:lvl1pPr>
          </a:lstStyle>
          <a:p>
            <a:endParaRPr lang="ru-RU" dirty="0"/>
          </a:p>
        </p:txBody>
      </p:sp>
      <p:pic>
        <p:nvPicPr>
          <p:cNvPr id="11" name="Рисунок 10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00686" y="243172"/>
            <a:ext cx="1768410" cy="656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45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705" y="1026997"/>
            <a:ext cx="10465904" cy="169368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600" b="1" dirty="0" err="1"/>
              <a:t>Марачёв</a:t>
            </a:r>
            <a:r>
              <a:rPr lang="ru-RU" sz="3600" b="1" dirty="0"/>
              <a:t> Алексей Анатольевич</a:t>
            </a:r>
            <a:br>
              <a:rPr lang="ru-RU" b="1" dirty="0"/>
            </a:br>
            <a:br>
              <a:rPr lang="ru-RU" b="1" dirty="0"/>
            </a:br>
            <a:r>
              <a:rPr lang="ru-RU" sz="5300" b="1" dirty="0"/>
              <a:t>Курс алгебры 7 класса в 179 школе </a:t>
            </a:r>
            <a:br>
              <a:rPr lang="ru-RU" sz="5300" b="1" dirty="0"/>
            </a:br>
            <a:r>
              <a:rPr lang="ru-RU" sz="4900" b="1" dirty="0"/>
              <a:t>для обычных и математических классов. Нестандартный подход.</a:t>
            </a:r>
            <a:br>
              <a:rPr lang="ru-RU" sz="4900" dirty="0"/>
            </a:br>
            <a:br>
              <a:rPr lang="en-US" sz="5300" dirty="0">
                <a:solidFill>
                  <a:schemeClr val="bg1"/>
                </a:solidFill>
                <a:latin typeface="DaxPro-CondLight" panose="020B0506030101020102" pitchFamily="34" charset="-52"/>
                <a:cs typeface="Segoe UI" panose="020B0502040204020203" pitchFamily="34" charset="0"/>
              </a:rPr>
            </a:br>
            <a:br>
              <a:rPr lang="ru-RU" dirty="0">
                <a:solidFill>
                  <a:schemeClr val="bg1"/>
                </a:solidFill>
                <a:latin typeface="DaxPro-CondLight" panose="020B0506030101020102" pitchFamily="34" charset="-52"/>
                <a:cs typeface="Segoe UI" panose="020B0502040204020203" pitchFamily="34" charset="0"/>
              </a:rPr>
            </a:b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333006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00303" y="245186"/>
            <a:ext cx="6929172" cy="7545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  <a:lvl1pPr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endParaRPr lang="ru-RU" dirty="0"/>
          </a:p>
        </p:txBody>
      </p:sp>
      <p:sp>
        <p:nvSpPr>
          <p:cNvPr id="16" name="Rectangle 10"/>
          <p:cNvSpPr/>
          <p:nvPr/>
        </p:nvSpPr>
        <p:spPr>
          <a:xfrm>
            <a:off x="941464" y="709857"/>
            <a:ext cx="101207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1 четверть</a:t>
            </a: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	Проценты 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(сентябрь)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	 – задачи на усушку, изменение концентрации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	 – изменение на процент – умножение на число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	 – все подряд «олимпиадное»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</a:t>
            </a:r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Текстовые задачи на системы 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(1 половина октября)</a:t>
            </a: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	Системы линейных уравнений 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(2 половина октября)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	 – метод подстановки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	 – метод сложения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	 – сложение всех уравнений, если их больше 2</a:t>
            </a:r>
          </a:p>
        </p:txBody>
      </p:sp>
    </p:spTree>
    <p:extLst>
      <p:ext uri="{BB962C8B-B14F-4D97-AF65-F5344CB8AC3E}">
        <p14:creationId xmlns:p14="http://schemas.microsoft.com/office/powerpoint/2010/main" val="231119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0"/>
    </mc:Choice>
    <mc:Fallback xmlns="">
      <p:transition advClick="0" advTm="4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00303" y="245186"/>
            <a:ext cx="6929172" cy="7545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  <a:lvl1pPr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endParaRPr lang="ru-RU" dirty="0"/>
          </a:p>
        </p:txBody>
      </p:sp>
      <p:sp>
        <p:nvSpPr>
          <p:cNvPr id="16" name="Rectangle 10"/>
          <p:cNvSpPr/>
          <p:nvPr/>
        </p:nvSpPr>
        <p:spPr>
          <a:xfrm>
            <a:off x="941464" y="709857"/>
            <a:ext cx="101207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2 четверть</a:t>
            </a: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	Вычисления 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(2 неделя ноября)</a:t>
            </a:r>
          </a:p>
          <a:p>
            <a:r>
              <a:rPr lang="en-US" sz="2800" dirty="0">
                <a:solidFill>
                  <a:srgbClr val="0F2345"/>
                </a:solidFill>
                <a:ea typeface="DaxPro" charset="0"/>
                <a:cs typeface="DaxPro" charset="0"/>
              </a:rPr>
              <a:t>73568</a:t>
            </a:r>
            <a:r>
              <a:rPr lang="ru-RU" sz="2800" dirty="0">
                <a:solidFill>
                  <a:srgbClr val="0F2345"/>
                </a:solidFill>
                <a:ea typeface="DaxPro" charset="0"/>
                <a:cs typeface="DaxPro" charset="0"/>
              </a:rPr>
              <a:t>*</a:t>
            </a:r>
            <a:r>
              <a:rPr lang="en-US" sz="2800" dirty="0">
                <a:solidFill>
                  <a:srgbClr val="0F2345"/>
                </a:solidFill>
                <a:ea typeface="DaxPro" charset="0"/>
                <a:cs typeface="DaxPro" charset="0"/>
              </a:rPr>
              <a:t>653+1952</a:t>
            </a:r>
            <a:r>
              <a:rPr lang="ru-RU" sz="2800" dirty="0">
                <a:solidFill>
                  <a:srgbClr val="0F2345"/>
                </a:solidFill>
                <a:ea typeface="DaxPro" charset="0"/>
                <a:cs typeface="DaxPro" charset="0"/>
              </a:rPr>
              <a:t>*</a:t>
            </a:r>
            <a:r>
              <a:rPr lang="en-US" sz="2800" dirty="0">
                <a:solidFill>
                  <a:srgbClr val="0F2345"/>
                </a:solidFill>
                <a:ea typeface="DaxPro" charset="0"/>
                <a:cs typeface="DaxPro" charset="0"/>
              </a:rPr>
              <a:t>73568-73568</a:t>
            </a:r>
            <a:r>
              <a:rPr lang="ru-RU" sz="2800" dirty="0">
                <a:solidFill>
                  <a:srgbClr val="0F2345"/>
                </a:solidFill>
                <a:ea typeface="DaxPro" charset="0"/>
                <a:cs typeface="DaxPro" charset="0"/>
              </a:rPr>
              <a:t>*</a:t>
            </a:r>
            <a:r>
              <a:rPr lang="en-US" sz="2800" dirty="0">
                <a:solidFill>
                  <a:srgbClr val="0F2345"/>
                </a:solidFill>
                <a:ea typeface="DaxPro" charset="0"/>
                <a:cs typeface="DaxPro" charset="0"/>
              </a:rPr>
              <a:t>1505+73568</a:t>
            </a:r>
            <a:r>
              <a:rPr lang="ru-RU" sz="2800" dirty="0">
                <a:solidFill>
                  <a:srgbClr val="0F2345"/>
                </a:solidFill>
                <a:ea typeface="DaxPro" charset="0"/>
                <a:cs typeface="DaxPro" charset="0"/>
              </a:rPr>
              <a:t>*</a:t>
            </a:r>
            <a:r>
              <a:rPr lang="en-US" sz="2800" dirty="0">
                <a:solidFill>
                  <a:srgbClr val="0F2345"/>
                </a:solidFill>
                <a:ea typeface="DaxPro" charset="0"/>
                <a:cs typeface="DaxPro" charset="0"/>
              </a:rPr>
              <a:t>347-73568</a:t>
            </a:r>
            <a:r>
              <a:rPr lang="ru-RU" sz="2800" dirty="0">
                <a:solidFill>
                  <a:srgbClr val="0F2345"/>
                </a:solidFill>
                <a:ea typeface="DaxPro" charset="0"/>
                <a:cs typeface="DaxPro" charset="0"/>
              </a:rPr>
              <a:t>8*</a:t>
            </a:r>
            <a:r>
              <a:rPr lang="en-US" sz="2800" dirty="0">
                <a:solidFill>
                  <a:srgbClr val="0F2345"/>
                </a:solidFill>
                <a:ea typeface="DaxPro" charset="0"/>
                <a:cs typeface="DaxPro" charset="0"/>
              </a:rPr>
              <a:t>1347</a:t>
            </a:r>
            <a:r>
              <a:rPr lang="en-US" sz="3000" dirty="0">
                <a:solidFill>
                  <a:srgbClr val="0F2345"/>
                </a:solidFill>
                <a:ea typeface="DaxPro" charset="0"/>
                <a:cs typeface="DaxPro" charset="0"/>
              </a:rPr>
              <a:t> </a:t>
            </a:r>
            <a:endParaRPr lang="ru-RU" sz="3000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r>
              <a:rPr lang="en-US" sz="3000" dirty="0">
                <a:solidFill>
                  <a:srgbClr val="0F2345"/>
                </a:solidFill>
                <a:ea typeface="DaxPro" charset="0"/>
                <a:cs typeface="DaxPro" charset="0"/>
              </a:rPr>
              <a:t>7356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*</a:t>
            </a:r>
            <a:r>
              <a:rPr lang="en-US" sz="3000" dirty="0">
                <a:solidFill>
                  <a:srgbClr val="0F2345"/>
                </a:solidFill>
                <a:ea typeface="DaxPro" charset="0"/>
                <a:cs typeface="DaxPro" charset="0"/>
              </a:rPr>
              <a:t>3498-1777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*</a:t>
            </a:r>
            <a:r>
              <a:rPr lang="en-US" sz="3000" dirty="0">
                <a:solidFill>
                  <a:srgbClr val="0F2345"/>
                </a:solidFill>
                <a:ea typeface="DaxPro" charset="0"/>
                <a:cs typeface="DaxPro" charset="0"/>
              </a:rPr>
              <a:t>7528+3498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*</a:t>
            </a:r>
            <a:r>
              <a:rPr lang="en-US" sz="3000" dirty="0">
                <a:solidFill>
                  <a:srgbClr val="0F2345"/>
                </a:solidFill>
                <a:ea typeface="DaxPro" charset="0"/>
                <a:cs typeface="DaxPro" charset="0"/>
              </a:rPr>
              <a:t>272-1721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*</a:t>
            </a:r>
            <a:r>
              <a:rPr lang="en-US" sz="3000" dirty="0">
                <a:solidFill>
                  <a:srgbClr val="0F2345"/>
                </a:solidFill>
                <a:ea typeface="DaxPro" charset="0"/>
                <a:cs typeface="DaxPro" charset="0"/>
              </a:rPr>
              <a:t>7528</a:t>
            </a:r>
            <a:endParaRPr lang="ru-RU" sz="3000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</a:t>
            </a:r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Разложение на множители 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(3 неделя ноября)</a:t>
            </a: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	Раскрытие скобок 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(4 неделя ноября)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</a:t>
            </a:r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Квадрат суммы/разности, разность квадратов</a:t>
            </a: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		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 (1 неделя декабря)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</a:t>
            </a:r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Квадратные уравнения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 (2 неделя декабря)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</a:t>
            </a:r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Наибольшее/наименьшее значение квадратного 	трехчлена</a:t>
            </a: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	Вычислительные задачи</a:t>
            </a:r>
          </a:p>
        </p:txBody>
      </p:sp>
    </p:spTree>
    <p:extLst>
      <p:ext uri="{BB962C8B-B14F-4D97-AF65-F5344CB8AC3E}">
        <p14:creationId xmlns:p14="http://schemas.microsoft.com/office/powerpoint/2010/main" val="39448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0"/>
    </mc:Choice>
    <mc:Fallback xmlns="">
      <p:transition advClick="0" advTm="4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00303" y="245186"/>
            <a:ext cx="6929172" cy="7545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  <a:lvl1pPr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endParaRPr lang="ru-RU" dirty="0"/>
          </a:p>
        </p:txBody>
      </p:sp>
      <p:sp>
        <p:nvSpPr>
          <p:cNvPr id="16" name="Rectangle 10"/>
          <p:cNvSpPr/>
          <p:nvPr/>
        </p:nvSpPr>
        <p:spPr>
          <a:xfrm>
            <a:off x="941464" y="709857"/>
            <a:ext cx="101207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3-4 четверть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Что дальше?</a:t>
            </a:r>
          </a:p>
          <a:p>
            <a:endParaRPr lang="ru-RU" sz="3000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Упрощение дробно-рациональных выражений</a:t>
            </a: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Многочлены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деление уголком, теорема Безу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уравнения 3-4 степени, количество корней многочлена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теорема Виета</a:t>
            </a: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Дробно-рациональные уравнения</a:t>
            </a: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Текстовые задачи на системы и дробно-</a:t>
            </a:r>
            <a:r>
              <a:rPr lang="ru-RU" sz="3000" b="1" dirty="0" err="1">
                <a:solidFill>
                  <a:srgbClr val="0F2345"/>
                </a:solidFill>
                <a:ea typeface="DaxPro" charset="0"/>
                <a:cs typeface="DaxPro" charset="0"/>
              </a:rPr>
              <a:t>рац</a:t>
            </a:r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. уравнения</a:t>
            </a:r>
          </a:p>
          <a:p>
            <a:endParaRPr lang="ru-RU" sz="3000" b="1" dirty="0">
              <a:solidFill>
                <a:srgbClr val="0F2345"/>
              </a:solidFill>
              <a:ea typeface="DaxPro" charset="0"/>
              <a:cs typeface="Dax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9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0"/>
    </mc:Choice>
    <mc:Fallback xmlns="">
      <p:transition advClick="0" advTm="4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3574" y="3412388"/>
            <a:ext cx="9144000" cy="2302611"/>
          </a:xfrm>
        </p:spPr>
        <p:txBody>
          <a:bodyPr>
            <a:normAutofit/>
          </a:bodyPr>
          <a:lstStyle/>
          <a:p>
            <a:r>
              <a:rPr lang="ru-RU" b="1" dirty="0"/>
              <a:t>Спасибо за внимание!</a:t>
            </a:r>
            <a:br>
              <a:rPr lang="ru-RU" b="1" dirty="0"/>
            </a:br>
            <a:endParaRPr lang="ru-RU" sz="2700" b="1" dirty="0"/>
          </a:p>
        </p:txBody>
      </p:sp>
    </p:spTree>
    <p:extLst>
      <p:ext uri="{BB962C8B-B14F-4D97-AF65-F5344CB8AC3E}">
        <p14:creationId xmlns:p14="http://schemas.microsoft.com/office/powerpoint/2010/main" val="87543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00303" y="245186"/>
            <a:ext cx="6929172" cy="7545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  <a:lvl1pPr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endParaRPr lang="ru-RU" dirty="0"/>
          </a:p>
        </p:txBody>
      </p:sp>
      <p:sp>
        <p:nvSpPr>
          <p:cNvPr id="16" name="Rectangle 10"/>
          <p:cNvSpPr/>
          <p:nvPr/>
        </p:nvSpPr>
        <p:spPr>
          <a:xfrm>
            <a:off x="941464" y="709857"/>
            <a:ext cx="101207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Что не устраивало в учебниках 7 класса</a:t>
            </a:r>
          </a:p>
          <a:p>
            <a:pPr algn="ctr"/>
            <a:endParaRPr lang="ru-RU" sz="3000" b="1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Темы не связаны друг с другом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Мотивация изучения тем отсутствует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Однообразные упражнения могут вгонять в тоску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Время и количество заданий, которые предлагалось выполнить для отработки отдельного навыка ужасало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Обучение </a:t>
            </a:r>
            <a:r>
              <a:rPr lang="ru-RU" sz="3000" dirty="0" err="1">
                <a:solidFill>
                  <a:srgbClr val="0F2345"/>
                </a:solidFill>
                <a:ea typeface="DaxPro" charset="0"/>
                <a:cs typeface="DaxPro" charset="0"/>
              </a:rPr>
              <a:t>алгоритмично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, понимание часто отсутствует</a:t>
            </a:r>
          </a:p>
        </p:txBody>
      </p:sp>
    </p:spTree>
    <p:extLst>
      <p:ext uri="{BB962C8B-B14F-4D97-AF65-F5344CB8AC3E}">
        <p14:creationId xmlns:p14="http://schemas.microsoft.com/office/powerpoint/2010/main" val="115029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0"/>
    </mc:Choice>
    <mc:Fallback xmlns="">
      <p:transition advClick="0" advTm="4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00303" y="245186"/>
            <a:ext cx="6929172" cy="7545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  <a:lvl1pPr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endParaRPr lang="ru-RU" dirty="0"/>
          </a:p>
        </p:txBody>
      </p:sp>
      <p:sp>
        <p:nvSpPr>
          <p:cNvPr id="16" name="Rectangle 10"/>
          <p:cNvSpPr/>
          <p:nvPr/>
        </p:nvSpPr>
        <p:spPr>
          <a:xfrm>
            <a:off x="941464" y="709857"/>
            <a:ext cx="101207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Чего хотелось</a:t>
            </a:r>
          </a:p>
          <a:p>
            <a:pPr algn="ctr"/>
            <a:endParaRPr lang="ru-RU" sz="3000" b="1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Логичная для школьника последовательность изложения тем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Каждая новая тема должна либо естественным образом расширять предыдущие знания, либо давать ответы на возникающие в реальном мире вопросы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Однотипные упражнения делаются не более 3 уроков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Все, что можно отработать позже параллельно с изучением нового материала, отрабатывается позже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Интуитивное понимание правил вместо их заучивания</a:t>
            </a:r>
          </a:p>
        </p:txBody>
      </p:sp>
    </p:spTree>
    <p:extLst>
      <p:ext uri="{BB962C8B-B14F-4D97-AF65-F5344CB8AC3E}">
        <p14:creationId xmlns:p14="http://schemas.microsoft.com/office/powerpoint/2010/main" val="35444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0"/>
    </mc:Choice>
    <mc:Fallback xmlns="">
      <p:transition advClick="0" advTm="4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00303" y="245186"/>
            <a:ext cx="6929172" cy="7545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  <a:lvl1pPr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endParaRPr lang="ru-RU" dirty="0"/>
          </a:p>
        </p:txBody>
      </p:sp>
      <p:sp>
        <p:nvSpPr>
          <p:cNvPr id="16" name="Rectangle 10"/>
          <p:cNvSpPr/>
          <p:nvPr/>
        </p:nvSpPr>
        <p:spPr>
          <a:xfrm>
            <a:off x="487018" y="709857"/>
            <a:ext cx="111119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Идея тупиковых и проходных тем</a:t>
            </a:r>
          </a:p>
          <a:p>
            <a:pPr algn="ctr"/>
            <a:endParaRPr lang="ru-RU" sz="3000" b="1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r>
              <a:rPr lang="ru-RU" sz="3000" i="1" dirty="0">
                <a:solidFill>
                  <a:srgbClr val="0F2345"/>
                </a:solidFill>
                <a:ea typeface="DaxPro" charset="0"/>
                <a:cs typeface="DaxPro" charset="0"/>
              </a:rPr>
              <a:t>Материал тупиковой темы в следующей не отработаешь, материал проходной можно отработать в следующей(их).</a:t>
            </a:r>
          </a:p>
          <a:p>
            <a:endParaRPr lang="ru-RU" sz="3000" i="1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Тупиковые темы: 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проценты, прогрессии, квадратные корни.</a:t>
            </a:r>
            <a:endParaRPr lang="ru-RU" sz="3000" b="1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endParaRPr lang="ru-RU" sz="3000" b="1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Проходные темы: 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квадратные уравнения, формулы сокращенного умножения, дроби, степень с натуральным показателем.</a:t>
            </a:r>
          </a:p>
          <a:p>
            <a:endParaRPr lang="ru-RU" sz="3000" b="1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r>
              <a:rPr lang="ru-RU" sz="3000" i="1" dirty="0">
                <a:solidFill>
                  <a:srgbClr val="0F2345"/>
                </a:solidFill>
                <a:ea typeface="DaxPro" charset="0"/>
                <a:cs typeface="DaxPro" charset="0"/>
              </a:rPr>
              <a:t>Тупиковая тема изучается долго, к ней стоит возвращаться, проходную тему надо проходить быстро, повторения не нужно.</a:t>
            </a:r>
          </a:p>
        </p:txBody>
      </p:sp>
    </p:spTree>
    <p:extLst>
      <p:ext uri="{BB962C8B-B14F-4D97-AF65-F5344CB8AC3E}">
        <p14:creationId xmlns:p14="http://schemas.microsoft.com/office/powerpoint/2010/main" val="342211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0"/>
    </mc:Choice>
    <mc:Fallback xmlns="">
      <p:transition advClick="0" advTm="4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00303" y="245186"/>
            <a:ext cx="6929172" cy="7545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  <a:lvl1pPr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endParaRPr lang="ru-RU" dirty="0"/>
          </a:p>
        </p:txBody>
      </p:sp>
      <p:sp>
        <p:nvSpPr>
          <p:cNvPr id="16" name="Rectangle 10"/>
          <p:cNvSpPr/>
          <p:nvPr/>
        </p:nvSpPr>
        <p:spPr>
          <a:xfrm>
            <a:off x="941464" y="709857"/>
            <a:ext cx="101207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Начало 7 класса</a:t>
            </a:r>
          </a:p>
          <a:p>
            <a:pPr algn="ctr"/>
            <a:endParaRPr lang="ru-RU" sz="3000" b="1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Что умеют все?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Работать с дробями и отрицательными числами</a:t>
            </a:r>
          </a:p>
          <a:p>
            <a:endParaRPr lang="ru-RU" sz="3000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Что могут не уметь?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Всё остальное: уравнения, проценты, простые числа, НОД, НОК, перевод единиц измерения, начальные геометрические сведения, масштаб, …</a:t>
            </a:r>
          </a:p>
          <a:p>
            <a:endParaRPr lang="ru-RU" sz="3000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Что из этого критично?</a:t>
            </a:r>
          </a:p>
          <a:p>
            <a:r>
              <a:rPr lang="ru-RU" sz="3000" strike="sngStrike" dirty="0">
                <a:solidFill>
                  <a:srgbClr val="0F2345"/>
                </a:solidFill>
                <a:ea typeface="DaxPro" charset="0"/>
                <a:cs typeface="DaxPro" charset="0"/>
              </a:rPr>
              <a:t>Уравнения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, проценты</a:t>
            </a:r>
          </a:p>
        </p:txBody>
      </p:sp>
    </p:spTree>
    <p:extLst>
      <p:ext uri="{BB962C8B-B14F-4D97-AF65-F5344CB8AC3E}">
        <p14:creationId xmlns:p14="http://schemas.microsoft.com/office/powerpoint/2010/main" val="90756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0"/>
    </mc:Choice>
    <mc:Fallback xmlns="">
      <p:transition advClick="0" advTm="4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00303" y="245186"/>
            <a:ext cx="6929172" cy="7545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  <a:lvl1pPr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endParaRPr lang="ru-RU" dirty="0"/>
          </a:p>
        </p:txBody>
      </p:sp>
      <p:sp>
        <p:nvSpPr>
          <p:cNvPr id="16" name="Rectangle 10"/>
          <p:cNvSpPr/>
          <p:nvPr/>
        </p:nvSpPr>
        <p:spPr>
          <a:xfrm>
            <a:off x="941464" y="709857"/>
            <a:ext cx="101207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Отдельный кризис 7 класса – переход от работы с объектами реального мира к работе с абстрактными объектами.</a:t>
            </a:r>
          </a:p>
          <a:p>
            <a:pPr algn="ctr"/>
            <a:endParaRPr lang="ru-RU" sz="3000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Нет мотивации перехода к работе с буквами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Правила работы с буквами не понимаются, а заучиваются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3000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3000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pPr algn="just"/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Моя позиция: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Буквы надо заслужить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Ссылаться на какие-то правила при работе запрещено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Уравнения запрещены до отдельного разрешения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За буквами должны стоять картинки, образы, предметы</a:t>
            </a:r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D9743D1E-CDF9-4176-81BB-DB40EA933E8E}"/>
              </a:ext>
            </a:extLst>
          </p:cNvPr>
          <p:cNvSpPr/>
          <p:nvPr/>
        </p:nvSpPr>
        <p:spPr>
          <a:xfrm>
            <a:off x="5635487" y="3170583"/>
            <a:ext cx="484632" cy="8050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7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0"/>
    </mc:Choice>
    <mc:Fallback xmlns="">
      <p:transition advClick="0" advTm="4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2965" y="2080545"/>
            <a:ext cx="9144000" cy="2302611"/>
          </a:xfrm>
        </p:spPr>
        <p:txBody>
          <a:bodyPr>
            <a:noAutofit/>
          </a:bodyPr>
          <a:lstStyle/>
          <a:p>
            <a:r>
              <a:rPr lang="ru-RU" sz="9600" b="1" dirty="0"/>
              <a:t>Программа</a:t>
            </a:r>
            <a:br>
              <a:rPr lang="ru-RU" sz="9600" b="1" dirty="0"/>
            </a:br>
            <a:r>
              <a:rPr lang="ru-RU" sz="9600" b="1" dirty="0"/>
              <a:t>7 класса</a:t>
            </a:r>
          </a:p>
        </p:txBody>
      </p:sp>
    </p:spTree>
    <p:extLst>
      <p:ext uri="{BB962C8B-B14F-4D97-AF65-F5344CB8AC3E}">
        <p14:creationId xmlns:p14="http://schemas.microsoft.com/office/powerpoint/2010/main" val="1025043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68051" y="463163"/>
            <a:ext cx="6929172" cy="7545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  <a:lvl1pPr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endParaRPr lang="ru-RU" dirty="0"/>
          </a:p>
        </p:txBody>
      </p:sp>
      <p:sp>
        <p:nvSpPr>
          <p:cNvPr id="16" name="Rectangle 10"/>
          <p:cNvSpPr/>
          <p:nvPr/>
        </p:nvSpPr>
        <p:spPr>
          <a:xfrm>
            <a:off x="941464" y="709857"/>
            <a:ext cx="101207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Обычный класс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Имеем 6 часов математики в неделю: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 – 3 урока алгебры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 – 3 урока геометрии</a:t>
            </a:r>
          </a:p>
          <a:p>
            <a:endParaRPr lang="ru-RU" sz="3000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Математический класс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Имеем 10 уроков математики в неделю: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 – 3 урока алгебры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 – 3 урока геометрии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 – 4 урока </a:t>
            </a:r>
            <a:r>
              <a:rPr lang="ru-RU" sz="3000" dirty="0" err="1">
                <a:solidFill>
                  <a:srgbClr val="0F2345"/>
                </a:solidFill>
                <a:ea typeface="DaxPro" charset="0"/>
                <a:cs typeface="DaxPro" charset="0"/>
              </a:rPr>
              <a:t>спецматематики</a:t>
            </a: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 (там нет ничего из алгебры 		или геометрии)</a:t>
            </a:r>
          </a:p>
          <a:p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3886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0"/>
    </mc:Choice>
    <mc:Fallback xmlns="">
      <p:transition advClick="0" advTm="4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68051" y="463163"/>
            <a:ext cx="6929172" cy="7545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  <a:lvl1pPr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baseline="0">
                <a:latin typeface="Dax Pro Cond" charset="0"/>
                <a:ea typeface="Dax Pro Cond" charset="0"/>
                <a:cs typeface="Dax Pro Cond" charset="0"/>
              </a:defRPr>
            </a:lvl1pPr>
          </a:lstStyle>
          <a:p>
            <a:endParaRPr lang="ru-RU" dirty="0"/>
          </a:p>
        </p:txBody>
      </p:sp>
      <p:sp>
        <p:nvSpPr>
          <p:cNvPr id="16" name="Rectangle 10"/>
          <p:cNvSpPr/>
          <p:nvPr/>
        </p:nvSpPr>
        <p:spPr>
          <a:xfrm>
            <a:off x="941464" y="709857"/>
            <a:ext cx="101207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F2345"/>
                </a:solidFill>
                <a:ea typeface="DaxPro" charset="0"/>
                <a:cs typeface="DaxPro" charset="0"/>
              </a:rPr>
              <a:t>Домашнее задание</a:t>
            </a:r>
          </a:p>
          <a:p>
            <a:pPr algn="ctr"/>
            <a:r>
              <a:rPr lang="ru-RU" sz="3000" b="1" i="1" dirty="0">
                <a:solidFill>
                  <a:srgbClr val="0F2345"/>
                </a:solidFill>
                <a:ea typeface="DaxPro" charset="0"/>
                <a:cs typeface="DaxPro" charset="0"/>
              </a:rPr>
              <a:t>важнейшая часть учебного процесса</a:t>
            </a:r>
          </a:p>
          <a:p>
            <a:pPr algn="ctr"/>
            <a:endParaRPr lang="ru-RU" sz="3000" b="1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Часто не из учебника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Обязательно для всех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За каждое домашнее задание ставится оценка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2 раза в неделю по 30-45 минут по алгебре 	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3000" dirty="0">
              <a:solidFill>
                <a:srgbClr val="0F2345"/>
              </a:solidFill>
              <a:ea typeface="DaxPro" charset="0"/>
              <a:cs typeface="DaxPro" charset="0"/>
            </a:endParaRPr>
          </a:p>
          <a:p>
            <a:pPr algn="just"/>
            <a:r>
              <a:rPr lang="ru-RU" sz="3000" dirty="0">
                <a:solidFill>
                  <a:srgbClr val="0F2345"/>
                </a:solidFill>
                <a:ea typeface="DaxPro" charset="0"/>
                <a:cs typeface="DaxPro" charset="0"/>
              </a:rPr>
              <a:t>В конце четверти у каждого 20-30 оценок.</a:t>
            </a:r>
          </a:p>
        </p:txBody>
      </p:sp>
    </p:spTree>
    <p:extLst>
      <p:ext uri="{BB962C8B-B14F-4D97-AF65-F5344CB8AC3E}">
        <p14:creationId xmlns:p14="http://schemas.microsoft.com/office/powerpoint/2010/main" val="383496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0"/>
    </mc:Choice>
    <mc:Fallback xmlns="">
      <p:transition advClick="0" advTm="40000"/>
    </mc:Fallback>
  </mc:AlternateContent>
</p:sld>
</file>

<file path=ppt/theme/theme1.xml><?xml version="1.0" encoding="utf-8"?>
<a:theme xmlns:a="http://schemas.openxmlformats.org/drawingml/2006/main" name="1_Титул">
  <a:themeElements>
    <a:clrScheme name="Letovo 1">
      <a:dk1>
        <a:srgbClr val="0F2345"/>
      </a:dk1>
      <a:lt1>
        <a:srgbClr val="E0D0BF"/>
      </a:lt1>
      <a:dk2>
        <a:srgbClr val="4B1919"/>
      </a:dk2>
      <a:lt2>
        <a:srgbClr val="FFFFFF"/>
      </a:lt2>
      <a:accent1>
        <a:srgbClr val="0F2345"/>
      </a:accent1>
      <a:accent2>
        <a:srgbClr val="4B1919"/>
      </a:accent2>
      <a:accent3>
        <a:srgbClr val="E0D0BF"/>
      </a:accent3>
      <a:accent4>
        <a:srgbClr val="EBAF28"/>
      </a:accent4>
      <a:accent5>
        <a:srgbClr val="FFFFFF"/>
      </a:accent5>
      <a:accent6>
        <a:srgbClr val="00C1D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84F8A369-03BF-8B48-AE22-D8974CFE6531}" vid="{DCFA6AC1-C29D-254F-B64A-C95E953B3C4D}"/>
    </a:ext>
  </a:extLst>
</a:theme>
</file>

<file path=ppt/theme/theme2.xml><?xml version="1.0" encoding="utf-8"?>
<a:theme xmlns:a="http://schemas.openxmlformats.org/drawingml/2006/main" name="2_Начало раздела">
  <a:themeElements>
    <a:clrScheme name="Letovo 1">
      <a:dk1>
        <a:srgbClr val="0F2345"/>
      </a:dk1>
      <a:lt1>
        <a:srgbClr val="E0D0BF"/>
      </a:lt1>
      <a:dk2>
        <a:srgbClr val="4B1919"/>
      </a:dk2>
      <a:lt2>
        <a:srgbClr val="FFFFFF"/>
      </a:lt2>
      <a:accent1>
        <a:srgbClr val="0F2345"/>
      </a:accent1>
      <a:accent2>
        <a:srgbClr val="4B1919"/>
      </a:accent2>
      <a:accent3>
        <a:srgbClr val="E0D0BF"/>
      </a:accent3>
      <a:accent4>
        <a:srgbClr val="EBAF28"/>
      </a:accent4>
      <a:accent5>
        <a:srgbClr val="FFFFFF"/>
      </a:accent5>
      <a:accent6>
        <a:srgbClr val="00C1D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84F8A369-03BF-8B48-AE22-D8974CFE6531}" vid="{2753371B-4C94-B348-B086-8E1AB3A725DB}"/>
    </a:ext>
  </a:extLst>
</a:theme>
</file>

<file path=ppt/theme/theme3.xml><?xml version="1.0" encoding="utf-8"?>
<a:theme xmlns:a="http://schemas.openxmlformats.org/drawingml/2006/main" name="3_Текст">
  <a:themeElements>
    <a:clrScheme name="Letovo 1">
      <a:dk1>
        <a:srgbClr val="0F2345"/>
      </a:dk1>
      <a:lt1>
        <a:srgbClr val="E0D0BF"/>
      </a:lt1>
      <a:dk2>
        <a:srgbClr val="4B1919"/>
      </a:dk2>
      <a:lt2>
        <a:srgbClr val="FFFFFF"/>
      </a:lt2>
      <a:accent1>
        <a:srgbClr val="0F2345"/>
      </a:accent1>
      <a:accent2>
        <a:srgbClr val="4B1919"/>
      </a:accent2>
      <a:accent3>
        <a:srgbClr val="E0D0BF"/>
      </a:accent3>
      <a:accent4>
        <a:srgbClr val="EBAF28"/>
      </a:accent4>
      <a:accent5>
        <a:srgbClr val="FFFFFF"/>
      </a:accent5>
      <a:accent6>
        <a:srgbClr val="00C1D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0" indent="0">
          <a:buFont typeface="Arial" charset="0"/>
          <a:buNone/>
          <a:defRPr sz="2800" b="1" i="0" dirty="0" err="1" smtClean="0">
            <a:latin typeface="Dax Pro Cond" charset="0"/>
            <a:ea typeface="Dax Pro Cond" charset="0"/>
            <a:cs typeface="Dax Pro Cond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Презентация1" id="{84F8A369-03BF-8B48-AE22-D8974CFE6531}" vid="{B85D47D4-2DE9-A044-B1E5-FD23EBCAC058}"/>
    </a:ext>
  </a:extLst>
</a:theme>
</file>

<file path=ppt/theme/theme4.xml><?xml version="1.0" encoding="utf-8"?>
<a:theme xmlns:a="http://schemas.openxmlformats.org/drawingml/2006/main" name="5_Список">
  <a:themeElements>
    <a:clrScheme name="Letovo 1">
      <a:dk1>
        <a:srgbClr val="0F2345"/>
      </a:dk1>
      <a:lt1>
        <a:srgbClr val="E0D0BF"/>
      </a:lt1>
      <a:dk2>
        <a:srgbClr val="4B1919"/>
      </a:dk2>
      <a:lt2>
        <a:srgbClr val="FFFFFF"/>
      </a:lt2>
      <a:accent1>
        <a:srgbClr val="0F2345"/>
      </a:accent1>
      <a:accent2>
        <a:srgbClr val="4B1919"/>
      </a:accent2>
      <a:accent3>
        <a:srgbClr val="E0D0BF"/>
      </a:accent3>
      <a:accent4>
        <a:srgbClr val="EBAF28"/>
      </a:accent4>
      <a:accent5>
        <a:srgbClr val="FFFFFF"/>
      </a:accent5>
      <a:accent6>
        <a:srgbClr val="00C1D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0" indent="0">
          <a:buFont typeface="Arial" charset="0"/>
          <a:buNone/>
          <a:defRPr sz="2800" b="1" i="0" dirty="0" err="1" smtClean="0">
            <a:latin typeface="Dax Pro Cond" charset="0"/>
            <a:ea typeface="Dax Pro Cond" charset="0"/>
            <a:cs typeface="Dax Pro Cond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Презентация1" id="{84F8A369-03BF-8B48-AE22-D8974CFE6531}" vid="{A5A0E40C-5A53-1F4C-BBFD-1BBDBF47015F}"/>
    </a:ext>
  </a:extLst>
</a:theme>
</file>

<file path=ppt/theme/theme5.xml><?xml version="1.0" encoding="utf-8"?>
<a:theme xmlns:a="http://schemas.openxmlformats.org/drawingml/2006/main" name="6_последний слайд">
  <a:themeElements>
    <a:clrScheme name="Letovo 1">
      <a:dk1>
        <a:srgbClr val="0F2345"/>
      </a:dk1>
      <a:lt1>
        <a:srgbClr val="E0D0BF"/>
      </a:lt1>
      <a:dk2>
        <a:srgbClr val="4B1919"/>
      </a:dk2>
      <a:lt2>
        <a:srgbClr val="FFFFFF"/>
      </a:lt2>
      <a:accent1>
        <a:srgbClr val="0F2345"/>
      </a:accent1>
      <a:accent2>
        <a:srgbClr val="4B1919"/>
      </a:accent2>
      <a:accent3>
        <a:srgbClr val="E0D0BF"/>
      </a:accent3>
      <a:accent4>
        <a:srgbClr val="EBAF28"/>
      </a:accent4>
      <a:accent5>
        <a:srgbClr val="FFFFFF"/>
      </a:accent5>
      <a:accent6>
        <a:srgbClr val="00C1D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84F8A369-03BF-8B48-AE22-D8974CFE6531}" vid="{0D61A016-2858-6D47-BFC7-E8331AA387AF}"/>
    </a:ext>
  </a:extLst>
</a:theme>
</file>

<file path=ppt/theme/theme6.xml><?xml version="1.0" encoding="utf-8"?>
<a:theme xmlns:a="http://schemas.openxmlformats.org/drawingml/2006/main" name="Специальное оформление">
  <a:themeElements>
    <a:clrScheme name="Цвет 3">
      <a:dk1>
        <a:srgbClr val="0F2345"/>
      </a:dk1>
      <a:lt1>
        <a:srgbClr val="E0D0BF"/>
      </a:lt1>
      <a:dk2>
        <a:srgbClr val="4B1919"/>
      </a:dk2>
      <a:lt2>
        <a:srgbClr val="FFFFFF"/>
      </a:lt2>
      <a:accent1>
        <a:srgbClr val="0F2345"/>
      </a:accent1>
      <a:accent2>
        <a:srgbClr val="4B1919"/>
      </a:accent2>
      <a:accent3>
        <a:srgbClr val="E0D0BF"/>
      </a:accent3>
      <a:accent4>
        <a:srgbClr val="EBAF28"/>
      </a:accent4>
      <a:accent5>
        <a:srgbClr val="FFFFFF"/>
      </a:accent5>
      <a:accent6>
        <a:srgbClr val="00C1D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Шаблон_презентации_Летово</Template>
  <TotalTime>11282</TotalTime>
  <Words>373</Words>
  <Application>Microsoft Office PowerPoint</Application>
  <PresentationFormat>Широкоэкранный</PresentationFormat>
  <Paragraphs>111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13</vt:i4>
      </vt:variant>
    </vt:vector>
  </HeadingPairs>
  <TitlesOfParts>
    <vt:vector size="29" baseType="lpstr">
      <vt:lpstr>Arial</vt:lpstr>
      <vt:lpstr>Calibri</vt:lpstr>
      <vt:lpstr>Dax Pro Cond</vt:lpstr>
      <vt:lpstr>Dax Pro Cond Light</vt:lpstr>
      <vt:lpstr>Dax Pro Light</vt:lpstr>
      <vt:lpstr>DaxPro</vt:lpstr>
      <vt:lpstr>DaxPro-CondBold</vt:lpstr>
      <vt:lpstr>DaxPro-CondLight</vt:lpstr>
      <vt:lpstr>DaxPro-Light</vt:lpstr>
      <vt:lpstr>Segoe UI</vt:lpstr>
      <vt:lpstr>1_Титул</vt:lpstr>
      <vt:lpstr>2_Начало раздела</vt:lpstr>
      <vt:lpstr>3_Текст</vt:lpstr>
      <vt:lpstr>5_Список</vt:lpstr>
      <vt:lpstr>6_последний слайд</vt:lpstr>
      <vt:lpstr>Специальное оформление</vt:lpstr>
      <vt:lpstr>Марачёв Алексей Анатольевич  Курс алгебры 7 класса в 179 школе  для обычных и математических классов. Нестандартный подход.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Программа 7 класса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«Летово» —  школа будущего</dc:title>
  <dc:creator>пользователь Microsoft Office</dc:creator>
  <cp:lastModifiedBy>Marachev Aleksey</cp:lastModifiedBy>
  <cp:revision>370</cp:revision>
  <cp:lastPrinted>2017-07-11T18:12:41Z</cp:lastPrinted>
  <dcterms:created xsi:type="dcterms:W3CDTF">2017-01-13T12:15:21Z</dcterms:created>
  <dcterms:modified xsi:type="dcterms:W3CDTF">2017-11-23T15:53:27Z</dcterms:modified>
</cp:coreProperties>
</file>