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57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9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8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3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4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1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2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7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4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9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8B8C8-488B-452F-9117-96BDE06626B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69A30-F94D-4E3C-9F32-6BA629E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Математика выборов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Исследовательская работа в ЛШИО-2015</a:t>
            </a:r>
          </a:p>
        </p:txBody>
      </p:sp>
    </p:spTree>
    <p:extLst>
      <p:ext uri="{BB962C8B-B14F-4D97-AF65-F5344CB8AC3E}">
        <p14:creationId xmlns:p14="http://schemas.microsoft.com/office/powerpoint/2010/main" val="374500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Парламентские выборы в Великобритании </a:t>
            </a:r>
          </a:p>
        </p:txBody>
      </p:sp>
      <p:pic>
        <p:nvPicPr>
          <p:cNvPr id="2050" name="Picture 2" descr="2015UKElectionMap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415"/>
            <a:ext cx="5871918" cy="57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3846" t="22420" r="42192" b="23064"/>
          <a:stretch/>
        </p:blipFill>
        <p:spPr>
          <a:xfrm>
            <a:off x="5871918" y="1820816"/>
            <a:ext cx="6227413" cy="43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1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Выборы президента США 1992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560454"/>
              </p:ext>
            </p:extLst>
          </p:nvPr>
        </p:nvGraphicFramePr>
        <p:xfrm>
          <a:off x="838200" y="4442216"/>
          <a:ext cx="10515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25626067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371941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45295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Билл</a:t>
                      </a:r>
                      <a:r>
                        <a:rPr lang="ru-RU" sz="2800" baseline="0" dirty="0"/>
                        <a:t> Клинтон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Джордж</a:t>
                      </a:r>
                      <a:r>
                        <a:rPr lang="ru-RU" sz="2800" baseline="0" dirty="0"/>
                        <a:t> Буш Старший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Росс Перо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5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43,0%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37,4%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18,9%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3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3827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44" y="1414377"/>
            <a:ext cx="2130159" cy="2841100"/>
          </a:xfrm>
          <a:prstGeom prst="rect">
            <a:avLst/>
          </a:prstGeom>
        </p:spPr>
      </p:pic>
      <p:pic>
        <p:nvPicPr>
          <p:cNvPr id="3074" name="Picture 2" descr="43 George H.W. Bush 3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50" y="1414377"/>
            <a:ext cx="2130300" cy="28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ss Per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197" y="1414377"/>
            <a:ext cx="2120957" cy="28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787" y="5936566"/>
            <a:ext cx="11310425" cy="486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Выборы президента США 2000</a:t>
            </a: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981761"/>
              </p:ext>
            </p:extLst>
          </p:nvPr>
        </p:nvGraphicFramePr>
        <p:xfrm>
          <a:off x="838200" y="4442216"/>
          <a:ext cx="7010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25626067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3719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Джордж</a:t>
                      </a:r>
                      <a:r>
                        <a:rPr lang="ru-RU" sz="2800" baseline="0" dirty="0"/>
                        <a:t> Буш Младший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Альберт Гор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5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47,9%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48,4%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3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38277"/>
                  </a:ext>
                </a:extLst>
              </a:tr>
            </a:tbl>
          </a:graphicData>
        </a:graphic>
      </p:graphicFrame>
      <p:pic>
        <p:nvPicPr>
          <p:cNvPr id="12" name="Picture 2" descr="George-W-Bus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30" y="1410777"/>
            <a:ext cx="2148142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ElectoralCollege2000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57" y="1387585"/>
            <a:ext cx="5254171" cy="30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l Gore, Vice President of the United States, official portrait 1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57" y="1410777"/>
            <a:ext cx="22752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0788" y="5936566"/>
            <a:ext cx="7746610" cy="486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120295"/>
              </p:ext>
            </p:extLst>
          </p:nvPr>
        </p:nvGraphicFramePr>
        <p:xfrm>
          <a:off x="6676292" y="4940056"/>
          <a:ext cx="52578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601619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77460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none" dirty="0">
                          <a:solidFill>
                            <a:schemeClr val="tx1"/>
                          </a:solidFill>
                        </a:rPr>
                        <a:t>Кандидат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>
                          <a:solidFill>
                            <a:schemeClr val="tx1"/>
                          </a:solidFill>
                        </a:rPr>
                        <a:t>Всего голосов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8935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none" dirty="0">
                          <a:solidFill>
                            <a:schemeClr val="tx1"/>
                          </a:solidFill>
                        </a:rPr>
                        <a:t>Джордж</a:t>
                      </a:r>
                      <a:r>
                        <a:rPr lang="ru-RU" u="none" baseline="0" dirty="0">
                          <a:solidFill>
                            <a:schemeClr val="tx1"/>
                          </a:solidFill>
                        </a:rPr>
                        <a:t> Буш</a:t>
                      </a:r>
                      <a:endParaRPr lang="ru-RU" u="none" dirty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>
                          <a:solidFill>
                            <a:schemeClr val="tx1"/>
                          </a:solidFill>
                        </a:rPr>
                        <a:t>2 912 790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65342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none" dirty="0">
                          <a:solidFill>
                            <a:schemeClr val="tx1"/>
                          </a:solidFill>
                        </a:rPr>
                        <a:t>Альберт Гор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>
                          <a:solidFill>
                            <a:schemeClr val="tx1"/>
                          </a:solidFill>
                        </a:rPr>
                        <a:t>2 912 253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33512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none" dirty="0">
                          <a:solidFill>
                            <a:schemeClr val="tx1"/>
                          </a:solidFill>
                        </a:rPr>
                        <a:t>Ральф</a:t>
                      </a:r>
                      <a:r>
                        <a:rPr lang="ru-RU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u="none" baseline="0" dirty="0" err="1">
                          <a:solidFill>
                            <a:schemeClr val="tx1"/>
                          </a:solidFill>
                        </a:rPr>
                        <a:t>Найдер</a:t>
                      </a:r>
                      <a:endParaRPr lang="ru-RU" u="none" dirty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>
                          <a:solidFill>
                            <a:schemeClr val="tx1"/>
                          </a:solidFill>
                        </a:rPr>
                        <a:t>97 488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4065473792"/>
                  </a:ext>
                </a:extLst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10808586" y="3662076"/>
            <a:ext cx="740989" cy="780140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8" idx="3"/>
            <a:endCxn id="17" idx="0"/>
          </p:cNvCxnSpPr>
          <p:nvPr/>
        </p:nvCxnSpPr>
        <p:spPr>
          <a:xfrm flipH="1">
            <a:off x="9305192" y="4327967"/>
            <a:ext cx="1611909" cy="6120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lh6.googleusercontent.com/Ubmvonblqpxepo2W9QuJU9EGdz1iWvFSOu56vaDSE_vBpoh6PBz66PTHYg454QBKYYC7IQ9qXR6P57oeZjhdoskz3WxM6oqyi3pDUv2pctFrdQN24ElhRQu4zXk8lQiROIPRdMWIj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14959" r="35385" b="5209"/>
          <a:stretch/>
        </p:blipFill>
        <p:spPr bwMode="auto">
          <a:xfrm>
            <a:off x="3446585" y="-46694"/>
            <a:ext cx="5190978" cy="73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0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Клуб «Тысяча озер»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99846"/>
              </p:ext>
            </p:extLst>
          </p:nvPr>
        </p:nvGraphicFramePr>
        <p:xfrm>
          <a:off x="838200" y="1564079"/>
          <a:ext cx="561887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23774">
                  <a:extLst>
                    <a:ext uri="{9D8B030D-6E8A-4147-A177-3AD203B41FA5}">
                      <a16:colId xmlns:a16="http://schemas.microsoft.com/office/drawing/2014/main" val="3188692608"/>
                    </a:ext>
                  </a:extLst>
                </a:gridCol>
                <a:gridCol w="1123774">
                  <a:extLst>
                    <a:ext uri="{9D8B030D-6E8A-4147-A177-3AD203B41FA5}">
                      <a16:colId xmlns:a16="http://schemas.microsoft.com/office/drawing/2014/main" val="1791402991"/>
                    </a:ext>
                  </a:extLst>
                </a:gridCol>
                <a:gridCol w="1123774">
                  <a:extLst>
                    <a:ext uri="{9D8B030D-6E8A-4147-A177-3AD203B41FA5}">
                      <a16:colId xmlns:a16="http://schemas.microsoft.com/office/drawing/2014/main" val="671378471"/>
                    </a:ext>
                  </a:extLst>
                </a:gridCol>
                <a:gridCol w="1123774">
                  <a:extLst>
                    <a:ext uri="{9D8B030D-6E8A-4147-A177-3AD203B41FA5}">
                      <a16:colId xmlns:a16="http://schemas.microsoft.com/office/drawing/2014/main" val="2113793582"/>
                    </a:ext>
                  </a:extLst>
                </a:gridCol>
                <a:gridCol w="1123774">
                  <a:extLst>
                    <a:ext uri="{9D8B030D-6E8A-4147-A177-3AD203B41FA5}">
                      <a16:colId xmlns:a16="http://schemas.microsoft.com/office/drawing/2014/main" val="1657804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Число избирателей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8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6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Джесс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Джесс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6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12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Джесс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Джесс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047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699803"/>
            <a:ext cx="54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Итоги: </a:t>
            </a:r>
            <a:r>
              <a:rPr lang="en-US" dirty="0"/>
              <a:t>	</a:t>
            </a:r>
            <a:r>
              <a:rPr lang="ru-RU" dirty="0"/>
              <a:t>1 место – </a:t>
            </a:r>
            <a:r>
              <a:rPr lang="ru-RU" dirty="0" err="1"/>
              <a:t>Джесс</a:t>
            </a:r>
            <a:r>
              <a:rPr lang="ru-RU" dirty="0"/>
              <a:t> (37)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/>
              <a:t>2 место – Норм (35)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/>
              <a:t>3 место – Скип (28)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30649"/>
              </p:ext>
            </p:extLst>
          </p:nvPr>
        </p:nvGraphicFramePr>
        <p:xfrm>
          <a:off x="838200" y="4799504"/>
          <a:ext cx="4064000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489112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504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Пара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80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Джесс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/>
                        <a:t>vs. </a:t>
                      </a:r>
                      <a:r>
                        <a:rPr lang="ru-RU" baseline="0" dirty="0"/>
                        <a:t>Норм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Норм</a:t>
                      </a:r>
                      <a:r>
                        <a:rPr lang="ru-RU" baseline="0" dirty="0"/>
                        <a:t> (63:37)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5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Джесс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vs.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Скип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Скип (63:27)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15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Норм </a:t>
                      </a:r>
                      <a:r>
                        <a:rPr lang="en-US" dirty="0"/>
                        <a:t>vs. </a:t>
                      </a:r>
                      <a:r>
                        <a:rPr lang="ru-RU" dirty="0"/>
                        <a:t>Скип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Норм (55:45)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00947"/>
                  </a:ext>
                </a:extLst>
              </a:tr>
            </a:tbl>
          </a:graphicData>
        </a:graphic>
      </p:graphicFrame>
      <p:pic>
        <p:nvPicPr>
          <p:cNvPr id="1026" name="Picture 2" descr="Image result for jesse the body ven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38" y="322922"/>
            <a:ext cx="33723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39235" y="5045125"/>
            <a:ext cx="5681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Джесси </a:t>
            </a:r>
            <a:r>
              <a:rPr lang="en-US" sz="2400" dirty="0"/>
              <a:t>“The Body” </a:t>
            </a:r>
            <a:r>
              <a:rPr lang="ru-RU" sz="2400" dirty="0" err="1"/>
              <a:t>Вентура</a:t>
            </a:r>
            <a:endParaRPr lang="ru-RU" sz="2400" dirty="0"/>
          </a:p>
          <a:p>
            <a:pPr algn="ctr"/>
            <a:r>
              <a:rPr lang="ru-RU" sz="2400" dirty="0"/>
              <a:t>Профессиональный рестлер, шоумен, </a:t>
            </a:r>
          </a:p>
          <a:p>
            <a:pPr algn="ctr"/>
            <a:r>
              <a:rPr lang="ru-RU" sz="2400" dirty="0"/>
              <a:t>38-ой губернатор Миннесоты с 1999 по 2003 годы</a:t>
            </a:r>
          </a:p>
        </p:txBody>
      </p:sp>
    </p:spTree>
    <p:extLst>
      <p:ext uri="{BB962C8B-B14F-4D97-AF65-F5344CB8AC3E}">
        <p14:creationId xmlns:p14="http://schemas.microsoft.com/office/powerpoint/2010/main" val="26413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требования к избирательной системе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067843" cy="4912800"/>
          </a:xfrm>
        </p:spPr>
        <p:txBody>
          <a:bodyPr>
            <a:normAutofit/>
          </a:bodyPr>
          <a:lstStyle/>
          <a:p>
            <a:r>
              <a:rPr lang="ru-RU" b="1" dirty="0"/>
              <a:t>Универсальность.</a:t>
            </a:r>
            <a:r>
              <a:rPr lang="ru-RU" dirty="0"/>
              <a:t> Любой исход выборов должен быть возможен.</a:t>
            </a:r>
          </a:p>
          <a:p>
            <a:r>
              <a:rPr lang="ru-RU" b="1" dirty="0"/>
              <a:t>Единогласие.</a:t>
            </a:r>
            <a:r>
              <a:rPr lang="ru-RU" dirty="0"/>
              <a:t> Если все избиратели предпочитают кандидата </a:t>
            </a:r>
            <a:r>
              <a:rPr lang="en-US" dirty="0"/>
              <a:t>A </a:t>
            </a:r>
            <a:r>
              <a:rPr lang="ru-RU" dirty="0"/>
              <a:t>кандидату </a:t>
            </a:r>
            <a:r>
              <a:rPr lang="en-US" dirty="0"/>
              <a:t>B, </a:t>
            </a:r>
            <a:r>
              <a:rPr lang="ru-RU" dirty="0"/>
              <a:t>то </a:t>
            </a:r>
            <a:r>
              <a:rPr lang="en-US" dirty="0"/>
              <a:t>A </a:t>
            </a:r>
            <a:r>
              <a:rPr lang="ru-RU" dirty="0"/>
              <a:t>занимает более высокое место, чем </a:t>
            </a:r>
            <a:r>
              <a:rPr lang="en-US" dirty="0"/>
              <a:t>B</a:t>
            </a:r>
          </a:p>
          <a:p>
            <a:r>
              <a:rPr lang="ru-RU" b="1" dirty="0"/>
              <a:t>Независимость от посторонних альтернатив (НПА). </a:t>
            </a:r>
            <a:r>
              <a:rPr lang="ru-RU" dirty="0"/>
              <a:t>Взаимное расположение в итоговом порядке двух кандидатов определяется только предпочтениями избирателей относительно этих двух кандидатов.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86962"/>
              </p:ext>
            </p:extLst>
          </p:nvPr>
        </p:nvGraphicFramePr>
        <p:xfrm>
          <a:off x="7737231" y="1392702"/>
          <a:ext cx="4110896" cy="5213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651">
                  <a:extLst>
                    <a:ext uri="{9D8B030D-6E8A-4147-A177-3AD203B41FA5}">
                      <a16:colId xmlns:a16="http://schemas.microsoft.com/office/drawing/2014/main" val="261573342"/>
                    </a:ext>
                  </a:extLst>
                </a:gridCol>
                <a:gridCol w="920415">
                  <a:extLst>
                    <a:ext uri="{9D8B030D-6E8A-4147-A177-3AD203B41FA5}">
                      <a16:colId xmlns:a16="http://schemas.microsoft.com/office/drawing/2014/main" val="2648810436"/>
                    </a:ext>
                  </a:extLst>
                </a:gridCol>
                <a:gridCol w="920415">
                  <a:extLst>
                    <a:ext uri="{9D8B030D-6E8A-4147-A177-3AD203B41FA5}">
                      <a16:colId xmlns:a16="http://schemas.microsoft.com/office/drawing/2014/main" val="2563950989"/>
                    </a:ext>
                  </a:extLst>
                </a:gridCol>
                <a:gridCol w="920415">
                  <a:extLst>
                    <a:ext uri="{9D8B030D-6E8A-4147-A177-3AD203B41FA5}">
                      <a16:colId xmlns:a16="http://schemas.microsoft.com/office/drawing/2014/main" val="3107816773"/>
                    </a:ext>
                  </a:extLst>
                </a:gridCol>
              </a:tblGrid>
              <a:tr h="18569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Универсальность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Единогласие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НПА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058483920"/>
                  </a:ext>
                </a:extLst>
              </a:tr>
              <a:tr h="1084006">
                <a:tc>
                  <a:txBody>
                    <a:bodyPr/>
                    <a:lstStyle/>
                    <a:p>
                      <a:r>
                        <a:rPr lang="ru-RU" dirty="0"/>
                        <a:t>Относительного большинства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341561"/>
                  </a:ext>
                </a:extLst>
              </a:tr>
              <a:tr h="1084006">
                <a:tc>
                  <a:txBody>
                    <a:bodyPr/>
                    <a:lstStyle/>
                    <a:p>
                      <a:r>
                        <a:rPr lang="ru-RU" dirty="0"/>
                        <a:t>Система очков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566665"/>
                  </a:ext>
                </a:extLst>
              </a:tr>
              <a:tr h="1084006">
                <a:tc>
                  <a:txBody>
                    <a:bodyPr/>
                    <a:lstStyle/>
                    <a:p>
                      <a:r>
                        <a:rPr lang="ru-RU" dirty="0"/>
                        <a:t>Победитель по Кондорсе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28358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41817"/>
              </p:ext>
            </p:extLst>
          </p:nvPr>
        </p:nvGraphicFramePr>
        <p:xfrm>
          <a:off x="9086881" y="3379325"/>
          <a:ext cx="2761245" cy="108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415">
                  <a:extLst>
                    <a:ext uri="{9D8B030D-6E8A-4147-A177-3AD203B41FA5}">
                      <a16:colId xmlns:a16="http://schemas.microsoft.com/office/drawing/2014/main" val="4178198207"/>
                    </a:ext>
                  </a:extLst>
                </a:gridCol>
                <a:gridCol w="920415">
                  <a:extLst>
                    <a:ext uri="{9D8B030D-6E8A-4147-A177-3AD203B41FA5}">
                      <a16:colId xmlns:a16="http://schemas.microsoft.com/office/drawing/2014/main" val="744648758"/>
                    </a:ext>
                  </a:extLst>
                </a:gridCol>
                <a:gridCol w="920415">
                  <a:extLst>
                    <a:ext uri="{9D8B030D-6E8A-4147-A177-3AD203B41FA5}">
                      <a16:colId xmlns:a16="http://schemas.microsoft.com/office/drawing/2014/main" val="1026509670"/>
                    </a:ext>
                  </a:extLst>
                </a:gridCol>
              </a:tblGrid>
              <a:tr h="108400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57206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6901"/>
              </p:ext>
            </p:extLst>
          </p:nvPr>
        </p:nvGraphicFramePr>
        <p:xfrm>
          <a:off x="9086882" y="4435116"/>
          <a:ext cx="2761245" cy="108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415">
                  <a:extLst>
                    <a:ext uri="{9D8B030D-6E8A-4147-A177-3AD203B41FA5}">
                      <a16:colId xmlns:a16="http://schemas.microsoft.com/office/drawing/2014/main" val="4178198207"/>
                    </a:ext>
                  </a:extLst>
                </a:gridCol>
                <a:gridCol w="920415">
                  <a:extLst>
                    <a:ext uri="{9D8B030D-6E8A-4147-A177-3AD203B41FA5}">
                      <a16:colId xmlns:a16="http://schemas.microsoft.com/office/drawing/2014/main" val="744648758"/>
                    </a:ext>
                  </a:extLst>
                </a:gridCol>
                <a:gridCol w="920415">
                  <a:extLst>
                    <a:ext uri="{9D8B030D-6E8A-4147-A177-3AD203B41FA5}">
                      <a16:colId xmlns:a16="http://schemas.microsoft.com/office/drawing/2014/main" val="1026509670"/>
                    </a:ext>
                  </a:extLst>
                </a:gridCol>
              </a:tblGrid>
              <a:tr h="108400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57206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4824"/>
              </p:ext>
            </p:extLst>
          </p:nvPr>
        </p:nvGraphicFramePr>
        <p:xfrm>
          <a:off x="9086882" y="5518964"/>
          <a:ext cx="2761245" cy="108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415">
                  <a:extLst>
                    <a:ext uri="{9D8B030D-6E8A-4147-A177-3AD203B41FA5}">
                      <a16:colId xmlns:a16="http://schemas.microsoft.com/office/drawing/2014/main" val="4178198207"/>
                    </a:ext>
                  </a:extLst>
                </a:gridCol>
                <a:gridCol w="920415">
                  <a:extLst>
                    <a:ext uri="{9D8B030D-6E8A-4147-A177-3AD203B41FA5}">
                      <a16:colId xmlns:a16="http://schemas.microsoft.com/office/drawing/2014/main" val="744648758"/>
                    </a:ext>
                  </a:extLst>
                </a:gridCol>
                <a:gridCol w="920415">
                  <a:extLst>
                    <a:ext uri="{9D8B030D-6E8A-4147-A177-3AD203B41FA5}">
                      <a16:colId xmlns:a16="http://schemas.microsoft.com/office/drawing/2014/main" val="1026509670"/>
                    </a:ext>
                  </a:extLst>
                </a:gridCol>
              </a:tblGrid>
              <a:tr h="108400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572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4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400" i="1" dirty="0" err="1"/>
              <a:t>Эрроу</a:t>
            </a:r>
            <a:r>
              <a:rPr lang="ru-RU" sz="4400" i="1" dirty="0"/>
              <a:t>, 1951:</a:t>
            </a:r>
          </a:p>
          <a:p>
            <a:pPr marL="0" indent="0" algn="ctr">
              <a:buNone/>
            </a:pPr>
            <a:r>
              <a:rPr lang="en-US" sz="4000" i="1" dirty="0"/>
              <a:t>“</a:t>
            </a:r>
            <a:r>
              <a:rPr lang="ru-RU" sz="4000" i="1" dirty="0"/>
              <a:t>Если избирательная система удовлетворяет условиям универсальности, единогласия и НПА, то эта система – правило Диктатора</a:t>
            </a:r>
            <a:r>
              <a:rPr lang="en-US" sz="4000" i="1" dirty="0"/>
              <a:t>”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078401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235</Words>
  <Application>Microsoft Office PowerPoint</Application>
  <PresentationFormat>Широкоэкранный</PresentationFormat>
  <Paragraphs>85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Математика выборов</vt:lpstr>
      <vt:lpstr>Парламентские выборы в Великобритании </vt:lpstr>
      <vt:lpstr>Выборы президента США 1992</vt:lpstr>
      <vt:lpstr>Презентация PowerPoint</vt:lpstr>
      <vt:lpstr>Презентация PowerPoint</vt:lpstr>
      <vt:lpstr>Клуб «Тысяча озер»</vt:lpstr>
      <vt:lpstr>Три требования к избирательной системе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Шкловер Александр</dc:creator>
  <cp:lastModifiedBy>Шкловер Александр</cp:lastModifiedBy>
  <cp:revision>15</cp:revision>
  <dcterms:created xsi:type="dcterms:W3CDTF">2016-10-29T10:35:13Z</dcterms:created>
  <dcterms:modified xsi:type="dcterms:W3CDTF">2017-02-23T15:22:22Z</dcterms:modified>
</cp:coreProperties>
</file>