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8"/>
  </p:notesMasterIdLst>
  <p:sldIdLst>
    <p:sldId id="256" r:id="rId2"/>
    <p:sldId id="272" r:id="rId3"/>
    <p:sldId id="287" r:id="rId4"/>
    <p:sldId id="269" r:id="rId5"/>
    <p:sldId id="293" r:id="rId6"/>
    <p:sldId id="263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8"/>
    <a:srgbClr val="007CA8"/>
    <a:srgbClr val="35509B"/>
    <a:srgbClr val="284C10"/>
    <a:srgbClr val="003964"/>
    <a:srgbClr val="824D00"/>
    <a:srgbClr val="2C5311"/>
    <a:srgbClr val="01034B"/>
    <a:srgbClr val="003300"/>
    <a:srgbClr val="0903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718" autoAdjust="0"/>
  </p:normalViewPr>
  <p:slideViewPr>
    <p:cSldViewPr snapToGrid="0">
      <p:cViewPr>
        <p:scale>
          <a:sx n="71" d="100"/>
          <a:sy n="71" d="100"/>
        </p:scale>
        <p:origin x="-2076" y="-9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'[Диаграмма в Microsoft PowerPoint]Лист4'!$A$3</c:f>
              <c:strCache>
                <c:ptCount val="1"/>
                <c:pt idx="0">
                  <c:v>6 класс</c:v>
                </c:pt>
              </c:strCache>
            </c:strRef>
          </c:tx>
          <c:invertIfNegative val="0"/>
          <c:cat>
            <c:numRef>
              <c:f>'[Диаграмма в Microsoft PowerPoint]Лист4'!$B$2:$G$2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'[Диаграмма в Microsoft PowerPoint]Лист4'!$B$3:$G$3</c:f>
              <c:numCache>
                <c:formatCode>General</c:formatCode>
                <c:ptCount val="6"/>
                <c:pt idx="0">
                  <c:v>1321</c:v>
                </c:pt>
                <c:pt idx="1">
                  <c:v>1568</c:v>
                </c:pt>
                <c:pt idx="2">
                  <c:v>1695</c:v>
                </c:pt>
                <c:pt idx="3">
                  <c:v>1963</c:v>
                </c:pt>
                <c:pt idx="4">
                  <c:v>2581</c:v>
                </c:pt>
                <c:pt idx="5">
                  <c:v>2863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PowerPoint]Лист4'!$A$4</c:f>
              <c:strCache>
                <c:ptCount val="1"/>
                <c:pt idx="0">
                  <c:v>7 класс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numRef>
              <c:f>'[Диаграмма в Microsoft PowerPoint]Лист4'!$B$2:$G$2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'[Диаграмма в Microsoft PowerPoint]Лист4'!$B$4:$G$4</c:f>
              <c:numCache>
                <c:formatCode>General</c:formatCode>
                <c:ptCount val="6"/>
                <c:pt idx="0">
                  <c:v>874</c:v>
                </c:pt>
                <c:pt idx="1">
                  <c:v>1123</c:v>
                </c:pt>
                <c:pt idx="2">
                  <c:v>1224</c:v>
                </c:pt>
                <c:pt idx="3">
                  <c:v>1496</c:v>
                </c:pt>
                <c:pt idx="4">
                  <c:v>1827</c:v>
                </c:pt>
                <c:pt idx="5">
                  <c:v>2094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6935296"/>
        <c:axId val="93332608"/>
        <c:axId val="0"/>
      </c:bar3DChart>
      <c:catAx>
        <c:axId val="96935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3332608"/>
        <c:crosses val="autoZero"/>
        <c:auto val="1"/>
        <c:lblAlgn val="ctr"/>
        <c:lblOffset val="100"/>
        <c:noMultiLvlLbl val="0"/>
      </c:catAx>
      <c:valAx>
        <c:axId val="933326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693529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255AA-081D-41D8-A9B8-6D946319EE56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D7371C-4E4B-4644-B94E-35CBCCF1F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378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C2F8-BDB8-41A7-9F9B-9729C15C1418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28E4-2605-4F83-A101-90EA9D7708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812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C2F8-BDB8-41A7-9F9B-9729C15C1418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28E4-2605-4F83-A101-90EA9D7708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32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C2F8-BDB8-41A7-9F9B-9729C15C1418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28E4-2605-4F83-A101-90EA9D7708CE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9831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C2F8-BDB8-41A7-9F9B-9729C15C1418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28E4-2605-4F83-A101-90EA9D7708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4588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C2F8-BDB8-41A7-9F9B-9729C15C1418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28E4-2605-4F83-A101-90EA9D7708C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0922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C2F8-BDB8-41A7-9F9B-9729C15C1418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28E4-2605-4F83-A101-90EA9D7708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533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C2F8-BDB8-41A7-9F9B-9729C15C1418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28E4-2605-4F83-A101-90EA9D7708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299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C2F8-BDB8-41A7-9F9B-9729C15C1418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28E4-2605-4F83-A101-90EA9D7708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9702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043E0-2CBC-4C24-BFC4-799185D7308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3707068"/>
      </p:ext>
    </p:extLst>
  </p:cSld>
  <p:clrMapOvr>
    <a:masterClrMapping/>
  </p:clrMapOvr>
  <p:transition spd="med" advClick="0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C2F8-BDB8-41A7-9F9B-9729C15C1418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28E4-2605-4F83-A101-90EA9D7708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628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C2F8-BDB8-41A7-9F9B-9729C15C1418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28E4-2605-4F83-A101-90EA9D7708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716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C2F8-BDB8-41A7-9F9B-9729C15C1418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28E4-2605-4F83-A101-90EA9D7708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687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C2F8-BDB8-41A7-9F9B-9729C15C1418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28E4-2605-4F83-A101-90EA9D7708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717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C2F8-BDB8-41A7-9F9B-9729C15C1418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28E4-2605-4F83-A101-90EA9D7708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682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C2F8-BDB8-41A7-9F9B-9729C15C1418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28E4-2605-4F83-A101-90EA9D7708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582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C2F8-BDB8-41A7-9F9B-9729C15C1418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28E4-2605-4F83-A101-90EA9D7708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06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C2F8-BDB8-41A7-9F9B-9729C15C1418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28E4-2605-4F83-A101-90EA9D7708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17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0C2F8-BDB8-41A7-9F9B-9729C15C1418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A128E4-2605-4F83-A101-90EA9D7708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02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  <p:sldLayoutId id="214748371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turlom.olimpiada.ru/" TargetMode="External"/><Relationship Id="rId7" Type="http://schemas.openxmlformats.org/officeDocument/2006/relationships/hyperlink" Target="http://www.turgor.ru/" TargetMode="External"/><Relationship Id="rId2" Type="http://schemas.openxmlformats.org/officeDocument/2006/relationships/hyperlink" Target="http://mos.olimpiada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lympiads.ru/zaoch/" TargetMode="External"/><Relationship Id="rId5" Type="http://schemas.openxmlformats.org/officeDocument/2006/relationships/hyperlink" Target="http://olimpiadakurchatov.ru/" TargetMode="External"/><Relationship Id="rId4" Type="http://schemas.openxmlformats.org/officeDocument/2006/relationships/hyperlink" Target="http://olympiads.mccme.ru/ommo/15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40140" y="3618688"/>
            <a:ext cx="7226795" cy="1207971"/>
          </a:xfrm>
        </p:spPr>
        <p:txBody>
          <a:bodyPr>
            <a:normAutofit/>
          </a:bodyPr>
          <a:lstStyle/>
          <a:p>
            <a:pPr algn="r"/>
            <a:r>
              <a:rPr lang="ru-RU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</a:t>
            </a:r>
            <a:r>
              <a:rPr lang="ru-RU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lang="ru-RU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2016 </a:t>
            </a:r>
            <a:r>
              <a:rPr lang="ru-RU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90918" y="394645"/>
            <a:ext cx="10229582" cy="132343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Негосударственное образовательное учреждение «Московский Центр непрерывного математического образования»</a:t>
            </a:r>
          </a:p>
          <a:p>
            <a:pPr algn="ctr"/>
            <a:endParaRPr lang="ru-RU" sz="20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63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312" y="2296507"/>
            <a:ext cx="10079882" cy="1645920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марта 2016 года состоялся заключительный тур 38 Турнира имени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М.В.Ломоносова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Приняли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более 1400 школьников 10-11 классов,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которыми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было сдано более 2100 работ.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846145" y="5621240"/>
            <a:ext cx="8596668" cy="990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99426" y="4112118"/>
            <a:ext cx="83258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/>
              <a:t> </a:t>
            </a:r>
            <a:endParaRPr lang="ru-RU" dirty="0"/>
          </a:p>
          <a:p>
            <a:pPr lvl="0"/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" y="218085"/>
            <a:ext cx="1176337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702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312" y="2386220"/>
            <a:ext cx="8680306" cy="4085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 сентября 2016 года прошел 39 Турнир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имени М.В.Ломоносова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участников 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20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000 учащихся московских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точек проведения.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Соревнование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прошло в 60 регионах России, в Швейцарии, Казахстане, Украине и Молдове. Для иностранных участников задания перевели на английский язык.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Были организованы 3 дополнительные площадки для участия детей с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ОВЗ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в Турнире приняли участие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около 75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000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школьников.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" y="218085"/>
            <a:ext cx="1176337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910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920428" y="255869"/>
            <a:ext cx="704544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58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XXVII Математический праздник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58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u="none" strike="noStrike" cap="none" normalizeH="0" baseline="0" dirty="0" smtClean="0">
                <a:ln>
                  <a:noFill/>
                </a:ln>
                <a:solidFill>
                  <a:srgbClr val="0058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21 февраля 2016 года.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20428" y="1446794"/>
            <a:ext cx="78155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в Москве в МП-2016 приняли участие </a:t>
            </a:r>
            <a:r>
              <a:rPr lang="ru-RU" altLang="ru-RU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около 5000</a:t>
            </a:r>
            <a:r>
              <a:rPr lang="ru-RU" alt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школьников</a:t>
            </a:r>
            <a:r>
              <a:rPr lang="en-US" alt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7983672"/>
              </p:ext>
            </p:extLst>
          </p:nvPr>
        </p:nvGraphicFramePr>
        <p:xfrm>
          <a:off x="912420" y="2259280"/>
          <a:ext cx="6046519" cy="3191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014987"/>
              </p:ext>
            </p:extLst>
          </p:nvPr>
        </p:nvGraphicFramePr>
        <p:xfrm>
          <a:off x="1175945" y="5703733"/>
          <a:ext cx="6982402" cy="7920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7486"/>
                <a:gridCol w="997486"/>
                <a:gridCol w="997486"/>
                <a:gridCol w="997486"/>
                <a:gridCol w="997486"/>
                <a:gridCol w="997486"/>
                <a:gridCol w="997486"/>
              </a:tblGrid>
              <a:tr h="2640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40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 класс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2581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2863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40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 класс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149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378885" y="284163"/>
            <a:ext cx="1103766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 </a:t>
            </a:r>
            <a:r>
              <a:rPr lang="ru-RU" alt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НОУ МЦНМО– </a:t>
            </a:r>
            <a:r>
              <a:rPr lang="ru-RU" altLang="ru-RU" sz="2000" b="1" dirty="0">
                <a:solidFill>
                  <a:srgbClr val="35509B"/>
                </a:solidFill>
                <a:latin typeface="Times New Roman" pitchFamily="18" charset="0"/>
                <a:cs typeface="Times New Roman" pitchFamily="18" charset="0"/>
              </a:rPr>
              <a:t>авторы </a:t>
            </a:r>
            <a:r>
              <a:rPr lang="ru-RU" altLang="ru-RU" sz="2000" b="1" dirty="0" smtClean="0">
                <a:solidFill>
                  <a:srgbClr val="35509B"/>
                </a:solidFill>
                <a:latin typeface="Times New Roman" pitchFamily="18" charset="0"/>
                <a:cs typeface="Times New Roman" pitchFamily="18" charset="0"/>
              </a:rPr>
              <a:t>методических разработок и пособий</a:t>
            </a:r>
            <a:r>
              <a:rPr lang="ru-RU" altLang="ru-RU" sz="2000" b="1" dirty="0">
                <a:solidFill>
                  <a:srgbClr val="35509B"/>
                </a:solidFill>
                <a:latin typeface="Times New Roman" pitchFamily="18" charset="0"/>
                <a:cs typeface="Times New Roman" pitchFamily="18" charset="0"/>
              </a:rPr>
              <a:t>, посвященных оригинальным математическим методикам по воспитанию и развитию детей.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78885" y="1124307"/>
            <a:ext cx="11441080" cy="994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ru-RU" altLang="ru-RU" sz="2000" b="1" i="1" dirty="0" smtClean="0">
                <a:solidFill>
                  <a:srgbClr val="35509B"/>
                </a:solidFill>
                <a:latin typeface="Times New Roman" pitchFamily="18" charset="0"/>
                <a:cs typeface="Times New Roman" pitchFamily="18" charset="0"/>
              </a:rPr>
              <a:t>В 2016 году педагогами НОУ МЦНМО разработано </a:t>
            </a:r>
            <a:r>
              <a:rPr lang="en-US" altLang="ru-RU" sz="2000" b="1" i="1" dirty="0" smtClean="0">
                <a:solidFill>
                  <a:srgbClr val="35509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i="1" dirty="0" smtClean="0">
                <a:solidFill>
                  <a:srgbClr val="35509B"/>
                </a:solidFill>
                <a:latin typeface="Times New Roman" pitchFamily="18" charset="0"/>
                <a:cs typeface="Times New Roman" pitchFamily="18" charset="0"/>
              </a:rPr>
              <a:t>более 100 пособий по математике, физике, информатике. Например, такие как:</a:t>
            </a:r>
            <a:endParaRPr lang="en-US" altLang="ru-RU" sz="2000" b="1" i="1" dirty="0" smtClean="0">
              <a:solidFill>
                <a:srgbClr val="35509B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0"/>
              </a:spcBef>
              <a:buFontTx/>
              <a:buChar char="-"/>
            </a:pPr>
            <a:r>
              <a:rPr lang="ru-RU" altLang="ru-RU" sz="2000" b="1" i="1" dirty="0" smtClean="0">
                <a:solidFill>
                  <a:srgbClr val="35509B"/>
                </a:solidFill>
                <a:latin typeface="Times New Roman" pitchFamily="18" charset="0"/>
                <a:cs typeface="Times New Roman" pitchFamily="18" charset="0"/>
              </a:rPr>
              <a:t>ЕГЭ</a:t>
            </a:r>
            <a:r>
              <a:rPr lang="ru-RU" altLang="ru-RU" sz="2000" b="1" i="1" dirty="0">
                <a:solidFill>
                  <a:srgbClr val="35509B"/>
                </a:solidFill>
                <a:latin typeface="Times New Roman" pitchFamily="18" charset="0"/>
                <a:cs typeface="Times New Roman" pitchFamily="18" charset="0"/>
              </a:rPr>
              <a:t>: 4000 задач с ответами по математике. Все задания. Базовый и профильный уровни</a:t>
            </a:r>
            <a:r>
              <a:rPr lang="ru-RU" altLang="ru-RU" sz="2000" b="1" i="1" dirty="0" smtClean="0">
                <a:solidFill>
                  <a:srgbClr val="35509B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ru-RU" sz="2000" b="1" i="1" dirty="0" smtClean="0">
              <a:solidFill>
                <a:srgbClr val="35509B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ct val="0"/>
              </a:spcBef>
            </a:pPr>
            <a:r>
              <a:rPr lang="ru-RU" altLang="ru-RU" sz="2000" b="1" i="1" dirty="0" smtClean="0">
                <a:solidFill>
                  <a:srgbClr val="35509B"/>
                </a:solidFill>
                <a:latin typeface="Times New Roman" pitchFamily="18" charset="0"/>
                <a:cs typeface="Times New Roman" pitchFamily="18" charset="0"/>
              </a:rPr>
              <a:t>Ященко И.В.</a:t>
            </a:r>
          </a:p>
          <a:p>
            <a:pPr>
              <a:spcBef>
                <a:spcPct val="0"/>
              </a:spcBef>
            </a:pPr>
            <a:r>
              <a:rPr lang="ru-RU" altLang="ru-RU" sz="2000" b="1" i="1" dirty="0">
                <a:solidFill>
                  <a:srgbClr val="35509B"/>
                </a:solidFill>
                <a:latin typeface="Times New Roman" pitchFamily="18" charset="0"/>
                <a:cs typeface="Times New Roman" pitchFamily="18" charset="0"/>
              </a:rPr>
              <a:t>- ОГЭ: 3000 задач с ответами по математике. Все задания </a:t>
            </a:r>
            <a:r>
              <a:rPr lang="ru-RU" altLang="ru-RU" sz="2000" b="1" i="1" dirty="0" smtClean="0">
                <a:solidFill>
                  <a:srgbClr val="35509B"/>
                </a:solidFill>
                <a:latin typeface="Times New Roman" pitchFamily="18" charset="0"/>
                <a:cs typeface="Times New Roman" pitchFamily="18" charset="0"/>
              </a:rPr>
              <a:t>части1. Ященко </a:t>
            </a:r>
            <a:r>
              <a:rPr lang="ru-RU" altLang="ru-RU" sz="2000" b="1" i="1" dirty="0">
                <a:solidFill>
                  <a:srgbClr val="35509B"/>
                </a:solidFill>
                <a:latin typeface="Times New Roman" pitchFamily="18" charset="0"/>
                <a:cs typeface="Times New Roman" pitchFamily="18" charset="0"/>
              </a:rPr>
              <a:t>И.В</a:t>
            </a:r>
            <a:r>
              <a:rPr lang="ru-RU" altLang="ru-RU" sz="2000" b="1" i="1" dirty="0" smtClean="0">
                <a:solidFill>
                  <a:srgbClr val="35509B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2000" b="1" i="1" dirty="0">
              <a:solidFill>
                <a:srgbClr val="35509B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0"/>
              </a:spcBef>
              <a:buFontTx/>
              <a:buChar char="-"/>
            </a:pPr>
            <a:r>
              <a:rPr lang="ru-RU" altLang="ru-RU" sz="2000" b="1" i="1" dirty="0" smtClean="0">
                <a:solidFill>
                  <a:srgbClr val="35509B"/>
                </a:solidFill>
                <a:latin typeface="Times New Roman" pitchFamily="18" charset="0"/>
                <a:cs typeface="Times New Roman" pitchFamily="18" charset="0"/>
              </a:rPr>
              <a:t>Подготовка </a:t>
            </a:r>
            <a:r>
              <a:rPr lang="ru-RU" altLang="ru-RU" sz="2000" b="1" i="1" dirty="0">
                <a:solidFill>
                  <a:srgbClr val="35509B"/>
                </a:solidFill>
                <a:latin typeface="Times New Roman" pitchFamily="18" charset="0"/>
                <a:cs typeface="Times New Roman" pitchFamily="18" charset="0"/>
              </a:rPr>
              <a:t>к ЕГЭ по математике в 2016 году. Базовый уровень. Методические </a:t>
            </a:r>
            <a:r>
              <a:rPr lang="ru-RU" altLang="ru-RU" sz="2000" b="1" i="1" dirty="0" smtClean="0">
                <a:solidFill>
                  <a:srgbClr val="35509B"/>
                </a:solidFill>
                <a:latin typeface="Times New Roman" pitchFamily="18" charset="0"/>
                <a:cs typeface="Times New Roman" pitchFamily="18" charset="0"/>
              </a:rPr>
              <a:t>указания.  Ященко </a:t>
            </a:r>
            <a:r>
              <a:rPr lang="ru-RU" altLang="ru-RU" sz="2000" b="1" i="1" dirty="0">
                <a:solidFill>
                  <a:srgbClr val="35509B"/>
                </a:solidFill>
                <a:latin typeface="Times New Roman" pitchFamily="18" charset="0"/>
                <a:cs typeface="Times New Roman" pitchFamily="18" charset="0"/>
              </a:rPr>
              <a:t>И.В</a:t>
            </a:r>
            <a:r>
              <a:rPr lang="ru-RU" altLang="ru-RU" sz="2000" b="1" i="1" dirty="0" smtClean="0">
                <a:solidFill>
                  <a:srgbClr val="35509B"/>
                </a:solidFill>
                <a:latin typeface="Times New Roman" pitchFamily="18" charset="0"/>
                <a:cs typeface="Times New Roman" pitchFamily="18" charset="0"/>
              </a:rPr>
              <a:t>., Шестаков С.А., Трепалин А.С.</a:t>
            </a:r>
          </a:p>
          <a:p>
            <a:pPr marL="342900" indent="-342900">
              <a:spcBef>
                <a:spcPct val="0"/>
              </a:spcBef>
              <a:buFontTx/>
              <a:buChar char="-"/>
            </a:pPr>
            <a:r>
              <a:rPr lang="ru-RU" altLang="ru-RU" sz="2000" b="1" i="1" dirty="0">
                <a:solidFill>
                  <a:srgbClr val="35509B"/>
                </a:solidFill>
                <a:latin typeface="Times New Roman" pitchFamily="18" charset="0"/>
                <a:cs typeface="Times New Roman" pitchFamily="18" charset="0"/>
              </a:rPr>
              <a:t>Подготовка к ЕГЭ по математике в 2016 году. Профильный уровень. Методические указания</a:t>
            </a:r>
            <a:r>
              <a:rPr lang="ru-RU" altLang="ru-RU" sz="2000" b="1" i="1" dirty="0" smtClean="0">
                <a:solidFill>
                  <a:srgbClr val="35509B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2000" b="1" i="1" dirty="0">
                <a:solidFill>
                  <a:srgbClr val="35509B"/>
                </a:solidFill>
                <a:latin typeface="Times New Roman" pitchFamily="18" charset="0"/>
                <a:cs typeface="Times New Roman" pitchFamily="18" charset="0"/>
              </a:rPr>
              <a:t>Ященко И.В., Шестаков С.А., Трепалин А.С.</a:t>
            </a:r>
          </a:p>
          <a:p>
            <a:pPr marL="342900" lvl="0" indent="-342900">
              <a:spcBef>
                <a:spcPct val="0"/>
              </a:spcBef>
              <a:buFontTx/>
              <a:buChar char="-"/>
            </a:pPr>
            <a:r>
              <a:rPr lang="ru-RU" altLang="ru-RU" sz="2000" b="1" i="1" dirty="0">
                <a:solidFill>
                  <a:srgbClr val="35509B"/>
                </a:solidFill>
                <a:latin typeface="Times New Roman" pitchFamily="18" charset="0"/>
                <a:cs typeface="Times New Roman" pitchFamily="18" charset="0"/>
              </a:rPr>
              <a:t> Живая методика математики (2-е, дополненное</a:t>
            </a:r>
            <a:r>
              <a:rPr lang="ru-RU" altLang="ru-RU" sz="2000" b="1" i="1" dirty="0" smtClean="0">
                <a:solidFill>
                  <a:srgbClr val="35509B"/>
                </a:solidFill>
                <a:latin typeface="Times New Roman" pitchFamily="18" charset="0"/>
                <a:cs typeface="Times New Roman" pitchFamily="18" charset="0"/>
              </a:rPr>
              <a:t>). Юрченко Е.В.</a:t>
            </a:r>
          </a:p>
          <a:p>
            <a:pPr marL="342900" lvl="0" indent="-342900">
              <a:spcBef>
                <a:spcPct val="0"/>
              </a:spcBef>
              <a:buFontTx/>
              <a:buChar char="-"/>
            </a:pPr>
            <a:r>
              <a:rPr lang="ru-RU" altLang="ru-RU" sz="2000" b="1" i="1" dirty="0">
                <a:solidFill>
                  <a:srgbClr val="35509B"/>
                </a:solidFill>
                <a:latin typeface="Times New Roman" pitchFamily="18" charset="0"/>
                <a:cs typeface="Times New Roman" pitchFamily="18" charset="0"/>
              </a:rPr>
              <a:t>Основы стохастической финансовой математики. В двух томах. Том 1. Факты. Модели. Том 2. </a:t>
            </a:r>
            <a:r>
              <a:rPr lang="ru-RU" altLang="ru-RU" sz="2000" b="1" i="1" dirty="0" smtClean="0">
                <a:solidFill>
                  <a:srgbClr val="35509B"/>
                </a:solidFill>
                <a:latin typeface="Times New Roman" pitchFamily="18" charset="0"/>
                <a:cs typeface="Times New Roman" pitchFamily="18" charset="0"/>
              </a:rPr>
              <a:t>Теория. Ширяев А.Н.</a:t>
            </a:r>
          </a:p>
          <a:p>
            <a:pPr marL="342900" lvl="0" indent="-342900">
              <a:spcBef>
                <a:spcPct val="0"/>
              </a:spcBef>
              <a:buFontTx/>
              <a:buChar char="-"/>
            </a:pPr>
            <a:r>
              <a:rPr lang="ru-RU" altLang="ru-RU" sz="2000" b="1" i="1" dirty="0">
                <a:solidFill>
                  <a:srgbClr val="35509B"/>
                </a:solidFill>
                <a:latin typeface="Times New Roman" pitchFamily="18" charset="0"/>
                <a:cs typeface="Times New Roman" pitchFamily="18" charset="0"/>
              </a:rPr>
              <a:t>Физика. Полный курс подготовки к ЕГЭ. (2-е, стереотипное</a:t>
            </a:r>
            <a:r>
              <a:rPr lang="ru-RU" altLang="ru-RU" sz="2000" b="1" i="1" dirty="0" smtClean="0">
                <a:solidFill>
                  <a:srgbClr val="35509B"/>
                </a:solidFill>
                <a:latin typeface="Times New Roman" pitchFamily="18" charset="0"/>
                <a:cs typeface="Times New Roman" pitchFamily="18" charset="0"/>
              </a:rPr>
              <a:t>). Яковлев И.В.</a:t>
            </a:r>
          </a:p>
          <a:p>
            <a:pPr marL="342900" lvl="0" indent="-342900">
              <a:spcBef>
                <a:spcPct val="0"/>
              </a:spcBef>
              <a:buFontTx/>
              <a:buChar char="-"/>
            </a:pPr>
            <a:r>
              <a:rPr lang="ru-RU" altLang="ru-RU" sz="2000" b="1" i="1" dirty="0">
                <a:solidFill>
                  <a:srgbClr val="35509B"/>
                </a:solidFill>
                <a:latin typeface="Times New Roman" pitchFamily="18" charset="0"/>
                <a:cs typeface="Times New Roman" pitchFamily="18" charset="0"/>
              </a:rPr>
              <a:t>	Алгебраическая сложность</a:t>
            </a:r>
            <a:r>
              <a:rPr lang="ru-RU" altLang="ru-RU" sz="2000" b="1" i="1" dirty="0" smtClean="0">
                <a:solidFill>
                  <a:srgbClr val="35509B"/>
                </a:solidFill>
                <a:latin typeface="Times New Roman" pitchFamily="18" charset="0"/>
                <a:cs typeface="Times New Roman" pitchFamily="18" charset="0"/>
              </a:rPr>
              <a:t>. Разборов А.А.</a:t>
            </a:r>
          </a:p>
          <a:p>
            <a:pPr marL="342900" lvl="0" indent="-342900">
              <a:spcBef>
                <a:spcPct val="0"/>
              </a:spcBef>
              <a:buFontTx/>
              <a:buChar char="-"/>
            </a:pPr>
            <a:r>
              <a:rPr lang="ru-RU" altLang="ru-RU" sz="2000" b="1" i="1" dirty="0" smtClean="0">
                <a:solidFill>
                  <a:srgbClr val="35509B"/>
                </a:solidFill>
                <a:latin typeface="Times New Roman" pitchFamily="18" charset="0"/>
                <a:cs typeface="Times New Roman" pitchFamily="18" charset="0"/>
              </a:rPr>
              <a:t>Неравенства. Соловьев Ю.П.</a:t>
            </a:r>
          </a:p>
          <a:p>
            <a:pPr marL="342900" lvl="0" indent="-342900">
              <a:spcBef>
                <a:spcPct val="0"/>
              </a:spcBef>
              <a:buFontTx/>
              <a:buChar char="-"/>
            </a:pPr>
            <a:r>
              <a:rPr lang="ru-RU" altLang="ru-RU" sz="2000" b="1" i="1" dirty="0">
                <a:solidFill>
                  <a:srgbClr val="35509B"/>
                </a:solidFill>
                <a:latin typeface="Times New Roman" pitchFamily="18" charset="0"/>
                <a:cs typeface="Times New Roman" pitchFamily="18" charset="0"/>
              </a:rPr>
              <a:t>Уравнения (5-е</a:t>
            </a:r>
            <a:r>
              <a:rPr lang="ru-RU" altLang="ru-RU" sz="2000" b="1" i="1" dirty="0" smtClean="0">
                <a:solidFill>
                  <a:srgbClr val="35509B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altLang="ru-RU" sz="2000" b="1" i="1" dirty="0" err="1" smtClean="0">
                <a:solidFill>
                  <a:srgbClr val="35509B"/>
                </a:solidFill>
                <a:latin typeface="Times New Roman" pitchFamily="18" charset="0"/>
                <a:cs typeface="Times New Roman" pitchFamily="18" charset="0"/>
              </a:rPr>
              <a:t>Шахмейстер</a:t>
            </a:r>
            <a:endParaRPr lang="ru-RU" altLang="ru-RU" sz="2000" b="1" i="1" dirty="0" smtClean="0">
              <a:solidFill>
                <a:srgbClr val="35509B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0"/>
              </a:spcBef>
              <a:buFontTx/>
              <a:buChar char="-"/>
            </a:pPr>
            <a:r>
              <a:rPr lang="ru-RU" altLang="ru-RU" sz="2000" b="1" i="1" dirty="0" smtClean="0">
                <a:solidFill>
                  <a:srgbClr val="35509B"/>
                </a:solidFill>
                <a:latin typeface="Times New Roman" pitchFamily="18" charset="0"/>
                <a:cs typeface="Times New Roman" pitchFamily="18" charset="0"/>
              </a:rPr>
              <a:t>Математическая </a:t>
            </a:r>
            <a:r>
              <a:rPr lang="ru-RU" altLang="ru-RU" sz="2000" b="1" i="1" dirty="0">
                <a:solidFill>
                  <a:srgbClr val="35509B"/>
                </a:solidFill>
                <a:latin typeface="Times New Roman" pitchFamily="18" charset="0"/>
                <a:cs typeface="Times New Roman" pitchFamily="18" charset="0"/>
              </a:rPr>
              <a:t>индукция (5-е издание, стереотипное</a:t>
            </a:r>
            <a:r>
              <a:rPr lang="ru-RU" altLang="ru-RU" sz="2000" b="1" i="1" dirty="0" smtClean="0">
                <a:solidFill>
                  <a:srgbClr val="35509B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altLang="ru-RU" sz="2000" b="1" i="1" dirty="0" err="1" smtClean="0">
                <a:solidFill>
                  <a:srgbClr val="35509B"/>
                </a:solidFill>
                <a:latin typeface="Times New Roman" pitchFamily="18" charset="0"/>
                <a:cs typeface="Times New Roman" pitchFamily="18" charset="0"/>
              </a:rPr>
              <a:t>Шень</a:t>
            </a:r>
            <a:r>
              <a:rPr lang="ru-RU" altLang="ru-RU" sz="2000" b="1" i="1" dirty="0" smtClean="0">
                <a:solidFill>
                  <a:srgbClr val="35509B"/>
                </a:solidFill>
                <a:latin typeface="Times New Roman" pitchFamily="18" charset="0"/>
                <a:cs typeface="Times New Roman" pitchFamily="18" charset="0"/>
              </a:rPr>
              <a:t> А.</a:t>
            </a:r>
          </a:p>
          <a:p>
            <a:pPr marL="342900" lvl="0" indent="-342900">
              <a:spcBef>
                <a:spcPct val="0"/>
              </a:spcBef>
              <a:buFontTx/>
              <a:buChar char="-"/>
            </a:pPr>
            <a:r>
              <a:rPr lang="ru-RU" altLang="ru-RU" sz="2000" b="1" i="1" dirty="0">
                <a:solidFill>
                  <a:srgbClr val="35509B"/>
                </a:solidFill>
                <a:latin typeface="Times New Roman" pitchFamily="18" charset="0"/>
                <a:cs typeface="Times New Roman" pitchFamily="18" charset="0"/>
              </a:rPr>
              <a:t>	Многомерная </a:t>
            </a:r>
            <a:r>
              <a:rPr lang="ru-RU" altLang="ru-RU" sz="2000" b="1" i="1" dirty="0" smtClean="0">
                <a:solidFill>
                  <a:srgbClr val="35509B"/>
                </a:solidFill>
                <a:latin typeface="Times New Roman" pitchFamily="18" charset="0"/>
                <a:cs typeface="Times New Roman" pitchFamily="18" charset="0"/>
              </a:rPr>
              <a:t>геометрия. </a:t>
            </a:r>
            <a:r>
              <a:rPr lang="ru-RU" altLang="ru-RU" sz="2000" b="1" i="1" dirty="0" err="1" smtClean="0">
                <a:solidFill>
                  <a:srgbClr val="35509B"/>
                </a:solidFill>
                <a:latin typeface="Times New Roman" pitchFamily="18" charset="0"/>
                <a:cs typeface="Times New Roman" pitchFamily="18" charset="0"/>
              </a:rPr>
              <a:t>Исковских</a:t>
            </a:r>
            <a:r>
              <a:rPr lang="ru-RU" altLang="ru-RU" sz="2000" b="1" i="1" dirty="0" smtClean="0">
                <a:solidFill>
                  <a:srgbClr val="35509B"/>
                </a:solidFill>
                <a:latin typeface="Times New Roman" pitchFamily="18" charset="0"/>
                <a:cs typeface="Times New Roman" pitchFamily="18" charset="0"/>
              </a:rPr>
              <a:t> В.А.</a:t>
            </a:r>
            <a:endParaRPr lang="en-US" altLang="ru-RU" sz="2000" b="1" i="1" dirty="0" smtClean="0">
              <a:solidFill>
                <a:srgbClr val="35509B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ct val="0"/>
              </a:spcBef>
            </a:pPr>
            <a:endParaRPr lang="en-US" altLang="ru-RU" sz="2000" b="1" i="1" dirty="0">
              <a:solidFill>
                <a:srgbClr val="35509B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ct val="0"/>
              </a:spcBef>
            </a:pPr>
            <a:endParaRPr lang="en-US" altLang="ru-RU" sz="2000" b="1" i="1" dirty="0" smtClean="0">
              <a:solidFill>
                <a:srgbClr val="35509B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ct val="0"/>
              </a:spcBef>
            </a:pPr>
            <a:endParaRPr lang="en-US" altLang="ru-RU" sz="2000" b="1" i="1" dirty="0">
              <a:solidFill>
                <a:srgbClr val="35509B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ct val="0"/>
              </a:spcBef>
            </a:pPr>
            <a:endParaRPr lang="en-US" altLang="ru-RU" sz="2000" b="1" i="1" dirty="0" smtClean="0">
              <a:solidFill>
                <a:srgbClr val="35509B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ct val="0"/>
              </a:spcBef>
            </a:pPr>
            <a:endParaRPr lang="en-US" altLang="ru-RU" sz="2000" b="1" i="1" dirty="0">
              <a:solidFill>
                <a:srgbClr val="35509B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ct val="0"/>
              </a:spcBef>
            </a:pPr>
            <a:endParaRPr lang="en-US" altLang="ru-RU" sz="2000" b="1" i="1" dirty="0" smtClean="0">
              <a:solidFill>
                <a:srgbClr val="35509B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ct val="0"/>
              </a:spcBef>
            </a:pPr>
            <a:endParaRPr lang="en-US" altLang="ru-RU" sz="2000" b="1" i="1" dirty="0">
              <a:solidFill>
                <a:srgbClr val="35509B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ct val="0"/>
              </a:spcBef>
            </a:pPr>
            <a:endParaRPr lang="en-US" altLang="ru-RU" sz="2000" b="1" i="1" dirty="0" smtClean="0">
              <a:solidFill>
                <a:srgbClr val="35509B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ct val="0"/>
              </a:spcBef>
            </a:pPr>
            <a:endParaRPr lang="en-US" altLang="ru-RU" sz="2000" b="1" i="1" dirty="0">
              <a:solidFill>
                <a:srgbClr val="35509B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ct val="0"/>
              </a:spcBef>
            </a:pPr>
            <a:endParaRPr lang="en-US" altLang="ru-RU" sz="2000" b="1" i="1" dirty="0" smtClean="0">
              <a:solidFill>
                <a:srgbClr val="35509B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ct val="0"/>
              </a:spcBef>
            </a:pPr>
            <a:endParaRPr lang="en-US" altLang="ru-RU" sz="2000" b="1" i="1" dirty="0">
              <a:solidFill>
                <a:srgbClr val="35509B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ct val="0"/>
              </a:spcBef>
            </a:pPr>
            <a:endParaRPr lang="en-US" altLang="ru-RU" sz="2000" b="1" i="1" dirty="0" smtClean="0">
              <a:solidFill>
                <a:srgbClr val="35509B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ct val="0"/>
              </a:spcBef>
            </a:pPr>
            <a:endParaRPr lang="en-US" altLang="ru-RU" sz="2000" b="1" i="1" dirty="0">
              <a:solidFill>
                <a:srgbClr val="35509B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ct val="0"/>
              </a:spcBef>
            </a:pPr>
            <a:r>
              <a:rPr lang="ru-RU" altLang="ru-RU" sz="2000" b="1" i="1" dirty="0" smtClean="0">
                <a:solidFill>
                  <a:srgbClr val="35509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000" b="1" i="1" dirty="0">
              <a:solidFill>
                <a:srgbClr val="35509B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997072"/>
      </p:ext>
    </p:extLst>
  </p:cSld>
  <p:clrMapOvr>
    <a:masterClrMapping/>
  </p:clrMapOvr>
  <p:transition spd="med" advClick="0" advTm="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39289" y="802631"/>
            <a:ext cx="71134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00131" y="2228337"/>
            <a:ext cx="78538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олимпиада школьников </a:t>
            </a:r>
            <a:r>
              <a:rPr lang="ru-RU" b="1" dirty="0">
                <a:solidFill>
                  <a:srgbClr val="005828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http://mos.olimpiada.ru/</a:t>
            </a:r>
            <a:r>
              <a:rPr lang="ru-RU" b="1" dirty="0">
                <a:solidFill>
                  <a:srgbClr val="005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Турнир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имени М.В. Ломоносова </a:t>
            </a:r>
            <a:r>
              <a:rPr lang="ru-RU" b="1" dirty="0">
                <a:solidFill>
                  <a:srgbClr val="005828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http://turlom.olimpiada.ru/</a:t>
            </a:r>
            <a:r>
              <a:rPr lang="ru-RU" b="1" dirty="0">
                <a:solidFill>
                  <a:srgbClr val="005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Объединённая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межвузовская математическая олимпиада школьников </a:t>
            </a:r>
            <a:r>
              <a:rPr lang="ru-RU" b="1" dirty="0">
                <a:solidFill>
                  <a:srgbClr val="005828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http://olympiads.mccme.ru/ommo/15/</a:t>
            </a:r>
            <a:r>
              <a:rPr lang="ru-RU" b="1" dirty="0">
                <a:solidFill>
                  <a:srgbClr val="005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«Курчатов» </a:t>
            </a:r>
            <a:r>
              <a:rPr lang="ru-RU" b="1" dirty="0">
                <a:solidFill>
                  <a:srgbClr val="005828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http://olimpiadakurchatov.ru/</a:t>
            </a:r>
            <a:r>
              <a:rPr lang="ru-RU" b="1" dirty="0">
                <a:solidFill>
                  <a:srgbClr val="005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олимпиада школьников по программированию </a:t>
            </a:r>
            <a:r>
              <a:rPr lang="ru-RU" b="1" dirty="0">
                <a:solidFill>
                  <a:srgbClr val="005828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https://olympiads.ru/zaoch/</a:t>
            </a:r>
            <a:r>
              <a:rPr lang="ru-RU" b="1" dirty="0">
                <a:solidFill>
                  <a:srgbClr val="005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математический Турнир городов </a:t>
            </a:r>
            <a:r>
              <a:rPr lang="ru-RU" b="1" dirty="0">
                <a:solidFill>
                  <a:srgbClr val="005828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http://www.turgor.ru</a:t>
            </a:r>
            <a:r>
              <a:rPr lang="ru-RU" b="1">
                <a:solidFill>
                  <a:srgbClr val="005828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/</a:t>
            </a:r>
            <a:r>
              <a:rPr lang="ru-RU" b="1">
                <a:solidFill>
                  <a:srgbClr val="005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rgbClr val="00582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90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1878</TotalTime>
  <Words>382</Words>
  <Application>Microsoft Office PowerPoint</Application>
  <PresentationFormat>Произвольный</PresentationFormat>
  <Paragraphs>74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Дарья Аносова</dc:creator>
  <cp:lastModifiedBy>user</cp:lastModifiedBy>
  <cp:revision>192</cp:revision>
  <dcterms:created xsi:type="dcterms:W3CDTF">2016-12-16T09:21:09Z</dcterms:created>
  <dcterms:modified xsi:type="dcterms:W3CDTF">2017-06-22T12:58:15Z</dcterms:modified>
</cp:coreProperties>
</file>